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ibre Franklin" panose="020B0604020202020204" pitchFamily="2"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
      <p:font typeface="Rockwell" panose="02060603020205020403" pitchFamily="18"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b0e74b681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b0e74b681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b0e74b681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0b0e74b681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b0e74b681_3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b0e74b681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b0e74b681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b0e74b681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b0e74b681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b0e74b681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b0e74b681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b0e74b681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b0e74b681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b0e74b681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b0e74b681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b0e74b681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AutoNum type="arabicPeriod"/>
            </a:pPr>
            <a:r>
              <a:rPr lang="en" sz="1000"/>
              <a:t>Travel Buddy is designed to take real time user data to produce results, whether we have the data on hand or not. </a:t>
            </a:r>
            <a:endParaRPr sz="1000"/>
          </a:p>
          <a:p>
            <a:pPr marL="457200" lvl="0" indent="-292100" algn="l" rtl="0">
              <a:spcBef>
                <a:spcPts val="0"/>
              </a:spcBef>
              <a:spcAft>
                <a:spcPts val="0"/>
              </a:spcAft>
              <a:buSzPts val="1000"/>
              <a:buAutoNum type="arabicPeriod"/>
            </a:pPr>
            <a:r>
              <a:rPr lang="en" sz="1000"/>
              <a:t>Once a user submits their request, 2 things will occur.</a:t>
            </a:r>
            <a:endParaRPr sz="1000"/>
          </a:p>
          <a:p>
            <a:pPr marL="914400" lvl="1" indent="-292100" algn="l" rtl="0">
              <a:spcBef>
                <a:spcPts val="0"/>
              </a:spcBef>
              <a:spcAft>
                <a:spcPts val="0"/>
              </a:spcAft>
              <a:buSzPts val="1000"/>
              <a:buAutoNum type="alphaLcPeriod"/>
            </a:pPr>
            <a:r>
              <a:rPr lang="en" sz="1000"/>
              <a:t>First, The Google Map will automatically update the location to show the user a broad overview of the area they searched for. </a:t>
            </a:r>
            <a:endParaRPr sz="1000"/>
          </a:p>
          <a:p>
            <a:pPr marL="914400" lvl="1" indent="-292100" algn="l" rtl="0">
              <a:spcBef>
                <a:spcPts val="0"/>
              </a:spcBef>
              <a:spcAft>
                <a:spcPts val="0"/>
              </a:spcAft>
              <a:buSzPts val="1000"/>
              <a:buAutoNum type="alphaLcPeriod"/>
            </a:pPr>
            <a:r>
              <a:rPr lang="en" sz="1000"/>
              <a:t>Second, this entry will be sent to flask, where the real magic happens. </a:t>
            </a:r>
            <a:endParaRPr sz="1000"/>
          </a:p>
          <a:p>
            <a:pPr marL="457200" lvl="0" indent="-292100" algn="l" rtl="0">
              <a:spcBef>
                <a:spcPts val="0"/>
              </a:spcBef>
              <a:spcAft>
                <a:spcPts val="0"/>
              </a:spcAft>
              <a:buSzPts val="1000"/>
              <a:buAutoNum type="arabicPeriod"/>
            </a:pPr>
            <a:r>
              <a:rPr lang="en" sz="1000"/>
              <a:t>The flask app will take whatever location was entered into the search bar, be it a zip code, city, or landmark/business name, and convert it to coordinates. </a:t>
            </a:r>
            <a:endParaRPr sz="1000"/>
          </a:p>
          <a:p>
            <a:pPr marL="914400" lvl="1" indent="-292100" algn="l" rtl="0">
              <a:spcBef>
                <a:spcPts val="0"/>
              </a:spcBef>
              <a:spcAft>
                <a:spcPts val="0"/>
              </a:spcAft>
              <a:buSzPts val="1000"/>
              <a:buAutoNum type="alphaLcPeriod"/>
            </a:pPr>
            <a:r>
              <a:rPr lang="en" sz="1000"/>
              <a:t>These coordinates will first be checked against our database.</a:t>
            </a:r>
            <a:endParaRPr sz="1000"/>
          </a:p>
          <a:p>
            <a:pPr marL="1371600" lvl="2" indent="-292100" algn="l" rtl="0">
              <a:spcBef>
                <a:spcPts val="0"/>
              </a:spcBef>
              <a:spcAft>
                <a:spcPts val="0"/>
              </a:spcAft>
              <a:buSzPts val="1000"/>
              <a:buAutoNum type="romanLcPeriod"/>
            </a:pPr>
            <a:r>
              <a:rPr lang="en" sz="1000"/>
              <a:t>If the data exists it will be sent back to flask, then back to the user. </a:t>
            </a:r>
            <a:endParaRPr sz="1000"/>
          </a:p>
          <a:p>
            <a:pPr marL="914400" lvl="1" indent="-292100" algn="l" rtl="0">
              <a:spcBef>
                <a:spcPts val="0"/>
              </a:spcBef>
              <a:spcAft>
                <a:spcPts val="0"/>
              </a:spcAft>
              <a:buSzPts val="1000"/>
              <a:buAutoNum type="alphaLcPeriod"/>
            </a:pPr>
            <a:r>
              <a:rPr lang="en" sz="1000"/>
              <a:t>If the data does not exist, flask will then send the coordinates to the Yelpfusion! API, collect the data, enter it into the database, then return it to the user via flask. </a:t>
            </a:r>
            <a:endParaRPr sz="1000"/>
          </a:p>
          <a:p>
            <a:pPr marL="1371600" lvl="2" indent="-292100" algn="l" rtl="0">
              <a:spcBef>
                <a:spcPts val="0"/>
              </a:spcBef>
              <a:spcAft>
                <a:spcPts val="0"/>
              </a:spcAft>
              <a:buSzPts val="1000"/>
              <a:buAutoNum type="romanLcPeriod"/>
            </a:pPr>
            <a:r>
              <a:rPr lang="en" sz="1000"/>
              <a:t>Ideally this data would be cached for a certain amount of time, and replaced once that amount of time has passed, and the coordinates are searched for again.  </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b0e74b681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b0e74b681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The database is set up to allow for cascading logic. The searches table is set up with latitude, longitude pairs as the Primary Key called loc_key, which also serves as the foreign key for all tables populated with data received from YelpFusion! With a one to many relationship. </a:t>
            </a:r>
            <a:endParaRPr/>
          </a:p>
          <a:p>
            <a:pPr marL="457200" lvl="0" indent="-298450" algn="l" rtl="0">
              <a:spcBef>
                <a:spcPts val="0"/>
              </a:spcBef>
              <a:spcAft>
                <a:spcPts val="0"/>
              </a:spcAft>
              <a:buSzPts val="1100"/>
              <a:buAutoNum type="arabicPeriod"/>
            </a:pPr>
            <a:r>
              <a:rPr lang="en"/>
              <a:t>This allows for two things. </a:t>
            </a:r>
            <a:endParaRPr/>
          </a:p>
          <a:p>
            <a:pPr marL="914400" lvl="1" indent="-298450" algn="l" rtl="0">
              <a:spcBef>
                <a:spcPts val="0"/>
              </a:spcBef>
              <a:spcAft>
                <a:spcPts val="0"/>
              </a:spcAft>
              <a:buSzPts val="1100"/>
              <a:buAutoNum type="alphaLcPeriod"/>
            </a:pPr>
            <a:r>
              <a:rPr lang="en"/>
              <a:t>When the flask app checks the database, it only needs to search only one table for the key. This can be done after the Google API is queried, but before the Yelp API. </a:t>
            </a:r>
            <a:endParaRPr/>
          </a:p>
          <a:p>
            <a:pPr marL="914400" lvl="1" indent="-298450" algn="l" rtl="0">
              <a:spcBef>
                <a:spcPts val="0"/>
              </a:spcBef>
              <a:spcAft>
                <a:spcPts val="0"/>
              </a:spcAft>
              <a:buSzPts val="1100"/>
              <a:buAutoNum type="alphaLcPeriod"/>
            </a:pPr>
            <a:r>
              <a:rPr lang="en"/>
              <a:t>When the date check is implemented, If the data is determined to be old and in need of refreshing, only one entry needs to be deleted. (The loc_key in the searches table)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e61cb927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e61cb927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b0e74b681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b0e74b681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b0e74b681_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b0e74b681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age">
  <p:cSld name="Cover Page">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0" y="0"/>
            <a:ext cx="9144000" cy="5143500"/>
          </a:xfrm>
          <a:prstGeom prst="rect">
            <a:avLst/>
          </a:prstGeom>
          <a:solidFill>
            <a:schemeClr val="accent4"/>
          </a:solidFill>
          <a:ln>
            <a:noFill/>
          </a:ln>
        </p:spPr>
      </p:sp>
      <p:sp>
        <p:nvSpPr>
          <p:cNvPr id="11" name="Google Shape;11;p2"/>
          <p:cNvSpPr txBox="1">
            <a:spLocks noGrp="1"/>
          </p:cNvSpPr>
          <p:nvPr>
            <p:ph type="body" idx="1"/>
          </p:nvPr>
        </p:nvSpPr>
        <p:spPr>
          <a:xfrm>
            <a:off x="5130229" y="3703961"/>
            <a:ext cx="2437200" cy="2844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rgbClr val="F7E9D3"/>
              </a:buClr>
              <a:buSzPts val="1100"/>
              <a:buNone/>
              <a:defRPr sz="1100">
                <a:solidFill>
                  <a:srgbClr val="F7E9D3"/>
                </a:solidFill>
                <a:latin typeface="Libre Franklin"/>
                <a:ea typeface="Libre Franklin"/>
                <a:cs typeface="Libre Franklin"/>
                <a:sym typeface="Libre Franklin"/>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 name="Google Shape;12;p2"/>
          <p:cNvSpPr txBox="1">
            <a:spLocks noGrp="1"/>
          </p:cNvSpPr>
          <p:nvPr>
            <p:ph type="title"/>
          </p:nvPr>
        </p:nvSpPr>
        <p:spPr>
          <a:xfrm>
            <a:off x="4571999" y="3273824"/>
            <a:ext cx="3607500" cy="4302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F7E9D3"/>
              </a:buClr>
              <a:buSzPts val="3000"/>
              <a:buFont typeface="Rockwell"/>
              <a:buNone/>
              <a:defRPr sz="3000" b="1">
                <a:solidFill>
                  <a:srgbClr val="F7E9D3"/>
                </a:solidFill>
                <a:latin typeface="Rockwell"/>
                <a:ea typeface="Rockwell"/>
                <a:cs typeface="Rockwell"/>
                <a:sym typeface="Rockwe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sp>
        <p:nvSpPr>
          <p:cNvPr id="96" name="Google Shape;96;p11"/>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7" name="Google Shape;97;p11"/>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30200" rtl="0">
              <a:spcBef>
                <a:spcPts val="800"/>
              </a:spcBef>
              <a:spcAft>
                <a:spcPts val="0"/>
              </a:spcAft>
              <a:buSzPts val="1600"/>
              <a:buChar char="•"/>
              <a:defRPr/>
            </a:lvl1pPr>
            <a:lvl2pPr marL="914400" lvl="1" indent="-330200" rtl="0">
              <a:spcBef>
                <a:spcPts val="400"/>
              </a:spcBef>
              <a:spcAft>
                <a:spcPts val="0"/>
              </a:spcAft>
              <a:buSzPts val="1600"/>
              <a:buChar char="•"/>
              <a:defRPr/>
            </a:lvl2pPr>
            <a:lvl3pPr marL="1371600" lvl="2" indent="-330200" rtl="0">
              <a:spcBef>
                <a:spcPts val="400"/>
              </a:spcBef>
              <a:spcAft>
                <a:spcPts val="0"/>
              </a:spcAft>
              <a:buSzPts val="1600"/>
              <a:buChar char="•"/>
              <a:defRPr/>
            </a:lvl3pPr>
            <a:lvl4pPr marL="1828800" lvl="3" indent="-330200" rtl="0">
              <a:spcBef>
                <a:spcPts val="400"/>
              </a:spcBef>
              <a:spcAft>
                <a:spcPts val="0"/>
              </a:spcAft>
              <a:buSzPts val="1600"/>
              <a:buChar char="•"/>
              <a:defRPr/>
            </a:lvl4pPr>
            <a:lvl5pPr marL="2286000" lvl="4" indent="-330200" rtl="0">
              <a:spcBef>
                <a:spcPts val="400"/>
              </a:spcBef>
              <a:spcAft>
                <a:spcPts val="0"/>
              </a:spcAft>
              <a:buSzPts val="16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98" name="Google Shape;98;p11"/>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Break w/ Image">
  <p:cSld name="Section Break w/ Image">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0" y="0"/>
            <a:ext cx="9144000" cy="5143500"/>
          </a:xfrm>
          <a:prstGeom prst="rect">
            <a:avLst/>
          </a:prstGeom>
          <a:solidFill>
            <a:srgbClr val="C99D7F"/>
          </a:solidFill>
          <a:ln>
            <a:noFill/>
          </a:ln>
        </p:spPr>
      </p:sp>
      <p:sp>
        <p:nvSpPr>
          <p:cNvPr id="15" name="Google Shape;15;p3"/>
          <p:cNvSpPr txBox="1">
            <a:spLocks noGrp="1"/>
          </p:cNvSpPr>
          <p:nvPr>
            <p:ph type="body" idx="1"/>
          </p:nvPr>
        </p:nvSpPr>
        <p:spPr>
          <a:xfrm>
            <a:off x="3228802" y="2308367"/>
            <a:ext cx="779400" cy="276600"/>
          </a:xfrm>
          <a:prstGeom prst="rect">
            <a:avLst/>
          </a:prstGeom>
          <a:noFill/>
          <a:ln>
            <a:noFill/>
          </a:ln>
        </p:spPr>
        <p:txBody>
          <a:bodyPr spcFirstLastPara="1" wrap="square" lIns="0" tIns="0" rIns="0" bIns="0" anchor="t" anchorCtr="0">
            <a:noAutofit/>
          </a:bodyPr>
          <a:lstStyle>
            <a:lvl1pPr marL="457200" lvl="0" indent="-228600" algn="r">
              <a:lnSpc>
                <a:spcPct val="90000"/>
              </a:lnSpc>
              <a:spcBef>
                <a:spcPts val="800"/>
              </a:spcBef>
              <a:spcAft>
                <a:spcPts val="0"/>
              </a:spcAft>
              <a:buClr>
                <a:srgbClr val="F7E9D3"/>
              </a:buClr>
              <a:buSzPts val="1800"/>
              <a:buFont typeface="Libre Franklin"/>
              <a:buNone/>
              <a:defRPr sz="1800" i="1">
                <a:solidFill>
                  <a:srgbClr val="F7E9D3"/>
                </a:solidFill>
                <a:latin typeface="Libre Franklin"/>
                <a:ea typeface="Libre Franklin"/>
                <a:cs typeface="Libre Franklin"/>
                <a:sym typeface="Libre Franklin"/>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 name="Google Shape;16;p3"/>
          <p:cNvSpPr txBox="1">
            <a:spLocks noGrp="1"/>
          </p:cNvSpPr>
          <p:nvPr>
            <p:ph type="title"/>
          </p:nvPr>
        </p:nvSpPr>
        <p:spPr>
          <a:xfrm>
            <a:off x="4126724" y="2225023"/>
            <a:ext cx="2041800" cy="443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F7E9D3"/>
              </a:buClr>
              <a:buSzPts val="3000"/>
              <a:buFont typeface="Rockwell"/>
              <a:buNone/>
              <a:defRPr sz="3000" b="1" cap="none">
                <a:solidFill>
                  <a:srgbClr val="F7E9D3"/>
                </a:solidFill>
                <a:latin typeface="Rockwell"/>
                <a:ea typeface="Rockwell"/>
                <a:cs typeface="Rockwell"/>
                <a:sym typeface="Rockwe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2 Photo">
  <p:cSld name="1_2 Photo">
    <p:bg>
      <p:bgPr>
        <a:solidFill>
          <a:schemeClr val="dk2"/>
        </a:solidFill>
        <a:effectLst/>
      </p:bgPr>
    </p:bg>
    <p:spTree>
      <p:nvGrpSpPr>
        <p:cNvPr id="1" name="Shape 17"/>
        <p:cNvGrpSpPr/>
        <p:nvPr/>
      </p:nvGrpSpPr>
      <p:grpSpPr>
        <a:xfrm>
          <a:off x="0" y="0"/>
          <a:ext cx="0" cy="0"/>
          <a:chOff x="0" y="0"/>
          <a:chExt cx="0" cy="0"/>
        </a:xfrm>
      </p:grpSpPr>
      <p:pic>
        <p:nvPicPr>
          <p:cNvPr id="18" name="Google Shape;18;p4" descr="A picture containing rug&#10;&#10;Description automatically generated"/>
          <p:cNvPicPr preferRelativeResize="0"/>
          <p:nvPr/>
        </p:nvPicPr>
        <p:blipFill rotWithShape="1">
          <a:blip r:embed="rId2">
            <a:alphaModFix amt="5000"/>
          </a:blip>
          <a:srcRect l="51432" r="2142" b="11271"/>
          <a:stretch/>
        </p:blipFill>
        <p:spPr>
          <a:xfrm flipH="1">
            <a:off x="-6" y="-5735"/>
            <a:ext cx="4500554" cy="5143500"/>
          </a:xfrm>
          <a:prstGeom prst="rect">
            <a:avLst/>
          </a:prstGeom>
          <a:noFill/>
          <a:ln>
            <a:noFill/>
          </a:ln>
        </p:spPr>
      </p:pic>
      <p:sp>
        <p:nvSpPr>
          <p:cNvPr id="19" name="Google Shape;19;p4"/>
          <p:cNvSpPr>
            <a:spLocks noGrp="1"/>
          </p:cNvSpPr>
          <p:nvPr>
            <p:ph type="pic" idx="2"/>
          </p:nvPr>
        </p:nvSpPr>
        <p:spPr>
          <a:xfrm>
            <a:off x="4500548" y="0"/>
            <a:ext cx="4643400" cy="5143500"/>
          </a:xfrm>
          <a:prstGeom prst="rect">
            <a:avLst/>
          </a:prstGeom>
          <a:solidFill>
            <a:schemeClr val="accent6"/>
          </a:solidFill>
          <a:ln>
            <a:noFill/>
          </a:ln>
        </p:spPr>
      </p:sp>
      <p:sp>
        <p:nvSpPr>
          <p:cNvPr id="20" name="Google Shape;20;p4"/>
          <p:cNvSpPr/>
          <p:nvPr/>
        </p:nvSpPr>
        <p:spPr>
          <a:xfrm>
            <a:off x="214174" y="214174"/>
            <a:ext cx="4053900" cy="4715100"/>
          </a:xfrm>
          <a:prstGeom prst="rect">
            <a:avLst/>
          </a:prstGeom>
          <a:noFill/>
          <a:ln w="38100" cap="flat" cmpd="sng">
            <a:solidFill>
              <a:srgbClr val="F7E9D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21" name="Google Shape;21;p4"/>
          <p:cNvSpPr/>
          <p:nvPr/>
        </p:nvSpPr>
        <p:spPr>
          <a:xfrm rot="1516951">
            <a:off x="1737803" y="4217148"/>
            <a:ext cx="1023644" cy="523977"/>
          </a:xfrm>
          <a:custGeom>
            <a:avLst/>
            <a:gdLst/>
            <a:ahLst/>
            <a:cxnLst/>
            <a:rect l="l" t="t" r="r" b="b"/>
            <a:pathLst>
              <a:path w="1366188" h="699316" extrusionOk="0">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rgbClr val="F7E9D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Libre Franklin"/>
              <a:ea typeface="Libre Franklin"/>
              <a:cs typeface="Libre Franklin"/>
              <a:sym typeface="Libre Franklin"/>
            </a:endParaRPr>
          </a:p>
        </p:txBody>
      </p:sp>
      <p:sp>
        <p:nvSpPr>
          <p:cNvPr id="22" name="Google Shape;22;p4"/>
          <p:cNvSpPr/>
          <p:nvPr/>
        </p:nvSpPr>
        <p:spPr>
          <a:xfrm>
            <a:off x="485731" y="593929"/>
            <a:ext cx="3498600" cy="2945400"/>
          </a:xfrm>
          <a:prstGeom prst="rect">
            <a:avLst/>
          </a:prstGeom>
          <a:solidFill>
            <a:schemeClr val="lt1"/>
          </a:solidFill>
          <a:ln>
            <a:noFill/>
          </a:ln>
          <a:effectLst>
            <a:outerShdw blurRad="88900" dist="50800" dir="3000000" algn="tl" rotWithShape="0">
              <a:schemeClr val="dk1">
                <a:alpha val="49803"/>
              </a:scheme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23" name="Google Shape;23;p4"/>
          <p:cNvSpPr/>
          <p:nvPr/>
        </p:nvSpPr>
        <p:spPr>
          <a:xfrm>
            <a:off x="1424091" y="391202"/>
            <a:ext cx="1621800" cy="390600"/>
          </a:xfrm>
          <a:prstGeom prst="rect">
            <a:avLst/>
          </a:prstGeom>
          <a:solidFill>
            <a:srgbClr val="F7E9D3">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24" name="Google Shape;24;p4"/>
          <p:cNvSpPr>
            <a:spLocks noGrp="1"/>
          </p:cNvSpPr>
          <p:nvPr>
            <p:ph type="pic" idx="3"/>
          </p:nvPr>
        </p:nvSpPr>
        <p:spPr>
          <a:xfrm>
            <a:off x="738115" y="840171"/>
            <a:ext cx="2994000" cy="2131500"/>
          </a:xfrm>
          <a:prstGeom prst="rect">
            <a:avLst/>
          </a:prstGeom>
          <a:solidFill>
            <a:srgbClr val="E5AB96"/>
          </a:solidFill>
          <a:ln>
            <a:noFill/>
          </a:ln>
        </p:spPr>
      </p:sp>
      <p:sp>
        <p:nvSpPr>
          <p:cNvPr id="25" name="Google Shape;25;p4"/>
          <p:cNvSpPr txBox="1">
            <a:spLocks noGrp="1"/>
          </p:cNvSpPr>
          <p:nvPr>
            <p:ph type="title"/>
          </p:nvPr>
        </p:nvSpPr>
        <p:spPr>
          <a:xfrm>
            <a:off x="499585" y="3759347"/>
            <a:ext cx="3498600" cy="4899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F7E9D3"/>
              </a:buClr>
              <a:buSzPts val="1200"/>
              <a:buFont typeface="Libre Franklin"/>
              <a:buNone/>
              <a:defRPr sz="1200">
                <a:solidFill>
                  <a:srgbClr val="F7E9D3"/>
                </a:solidFill>
                <a:latin typeface="Libre Franklin"/>
                <a:ea typeface="Libre Franklin"/>
                <a:cs typeface="Libre Franklin"/>
                <a:sym typeface="Libre Franklin"/>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 Photo">
  <p:cSld name="1 Photo">
    <p:bg>
      <p:bgPr>
        <a:solidFill>
          <a:srgbClr val="82A7B8"/>
        </a:solidFill>
        <a:effectLst/>
      </p:bgPr>
    </p:bg>
    <p:spTree>
      <p:nvGrpSpPr>
        <p:cNvPr id="1" name="Shape 26"/>
        <p:cNvGrpSpPr/>
        <p:nvPr/>
      </p:nvGrpSpPr>
      <p:grpSpPr>
        <a:xfrm>
          <a:off x="0" y="0"/>
          <a:ext cx="0" cy="0"/>
          <a:chOff x="0" y="0"/>
          <a:chExt cx="0" cy="0"/>
        </a:xfrm>
      </p:grpSpPr>
      <p:pic>
        <p:nvPicPr>
          <p:cNvPr id="27" name="Google Shape;27;p5" descr="A close up of a coral&#10;&#10;Description automatically generated"/>
          <p:cNvPicPr preferRelativeResize="0"/>
          <p:nvPr/>
        </p:nvPicPr>
        <p:blipFill rotWithShape="1">
          <a:blip r:embed="rId2">
            <a:alphaModFix amt="8000"/>
          </a:blip>
          <a:srcRect t="42935" b="815"/>
          <a:stretch/>
        </p:blipFill>
        <p:spPr>
          <a:xfrm>
            <a:off x="0" y="0"/>
            <a:ext cx="9144000" cy="5143501"/>
          </a:xfrm>
          <a:prstGeom prst="rect">
            <a:avLst/>
          </a:prstGeom>
          <a:noFill/>
          <a:ln>
            <a:noFill/>
          </a:ln>
        </p:spPr>
      </p:pic>
      <p:sp>
        <p:nvSpPr>
          <p:cNvPr id="28" name="Google Shape;28;p5"/>
          <p:cNvSpPr/>
          <p:nvPr/>
        </p:nvSpPr>
        <p:spPr>
          <a:xfrm>
            <a:off x="636293" y="573115"/>
            <a:ext cx="3498600" cy="41928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29" name="Google Shape;29;p5"/>
          <p:cNvSpPr/>
          <p:nvPr/>
        </p:nvSpPr>
        <p:spPr>
          <a:xfrm>
            <a:off x="1574654" y="363480"/>
            <a:ext cx="1621800" cy="397500"/>
          </a:xfrm>
          <a:prstGeom prst="rect">
            <a:avLst/>
          </a:prstGeom>
          <a:solidFill>
            <a:srgbClr val="F7E9D3">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30" name="Google Shape;30;p5"/>
          <p:cNvSpPr/>
          <p:nvPr/>
        </p:nvSpPr>
        <p:spPr>
          <a:xfrm rot="1516951">
            <a:off x="6138541" y="2888461"/>
            <a:ext cx="1023644" cy="523977"/>
          </a:xfrm>
          <a:custGeom>
            <a:avLst/>
            <a:gdLst/>
            <a:ahLst/>
            <a:cxnLst/>
            <a:rect l="l" t="t" r="r" b="b"/>
            <a:pathLst>
              <a:path w="1366188" h="699316" extrusionOk="0">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rgbClr val="F7E9D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Libre Franklin"/>
              <a:ea typeface="Libre Franklin"/>
              <a:cs typeface="Libre Franklin"/>
              <a:sym typeface="Libre Franklin"/>
            </a:endParaRPr>
          </a:p>
        </p:txBody>
      </p:sp>
      <p:sp>
        <p:nvSpPr>
          <p:cNvPr id="31" name="Google Shape;31;p5"/>
          <p:cNvSpPr>
            <a:spLocks noGrp="1"/>
          </p:cNvSpPr>
          <p:nvPr>
            <p:ph type="pic" idx="2"/>
          </p:nvPr>
        </p:nvSpPr>
        <p:spPr>
          <a:xfrm>
            <a:off x="888678" y="873380"/>
            <a:ext cx="2994000" cy="3213600"/>
          </a:xfrm>
          <a:prstGeom prst="rect">
            <a:avLst/>
          </a:prstGeom>
          <a:solidFill>
            <a:srgbClr val="D98263"/>
          </a:solidFill>
          <a:ln>
            <a:noFill/>
          </a:ln>
        </p:spPr>
      </p:sp>
      <p:sp>
        <p:nvSpPr>
          <p:cNvPr id="32" name="Google Shape;32;p5"/>
          <p:cNvSpPr txBox="1">
            <a:spLocks noGrp="1"/>
          </p:cNvSpPr>
          <p:nvPr>
            <p:ph type="title"/>
          </p:nvPr>
        </p:nvSpPr>
        <p:spPr>
          <a:xfrm>
            <a:off x="4958203" y="2327563"/>
            <a:ext cx="3385500" cy="6084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F7E9D3"/>
              </a:buClr>
              <a:buSzPts val="1200"/>
              <a:buFont typeface="Arial"/>
              <a:buNone/>
              <a:defRPr sz="1200">
                <a:solidFill>
                  <a:srgbClr val="F7E9D3"/>
                </a:solidFill>
                <a:latin typeface="Libre Franklin"/>
                <a:ea typeface="Libre Franklin"/>
                <a:cs typeface="Libre Franklin"/>
                <a:sym typeface="Libre Franklin"/>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Photos">
  <p:cSld name="3 Photos">
    <p:bg>
      <p:bgPr>
        <a:solidFill>
          <a:srgbClr val="37463B"/>
        </a:solidFill>
        <a:effectLst/>
      </p:bgPr>
    </p:bg>
    <p:spTree>
      <p:nvGrpSpPr>
        <p:cNvPr id="1" name="Shape 33"/>
        <p:cNvGrpSpPr/>
        <p:nvPr/>
      </p:nvGrpSpPr>
      <p:grpSpPr>
        <a:xfrm>
          <a:off x="0" y="0"/>
          <a:ext cx="0" cy="0"/>
          <a:chOff x="0" y="0"/>
          <a:chExt cx="0" cy="0"/>
        </a:xfrm>
      </p:grpSpPr>
      <p:pic>
        <p:nvPicPr>
          <p:cNvPr id="34" name="Google Shape;34;p6" descr="A close up of a coral&#10;&#10;Description automatically generated"/>
          <p:cNvPicPr preferRelativeResize="0"/>
          <p:nvPr/>
        </p:nvPicPr>
        <p:blipFill rotWithShape="1">
          <a:blip r:embed="rId2">
            <a:alphaModFix amt="5000"/>
          </a:blip>
          <a:srcRect t="30332" b="13925"/>
          <a:stretch/>
        </p:blipFill>
        <p:spPr>
          <a:xfrm>
            <a:off x="-113650" y="0"/>
            <a:ext cx="9227128" cy="5143501"/>
          </a:xfrm>
          <a:prstGeom prst="rect">
            <a:avLst/>
          </a:prstGeom>
          <a:noFill/>
          <a:ln>
            <a:noFill/>
          </a:ln>
        </p:spPr>
      </p:pic>
      <p:sp>
        <p:nvSpPr>
          <p:cNvPr id="35" name="Google Shape;35;p6"/>
          <p:cNvSpPr/>
          <p:nvPr/>
        </p:nvSpPr>
        <p:spPr>
          <a:xfrm rot="-1214621" flipH="1">
            <a:off x="1117643" y="4235636"/>
            <a:ext cx="1026575" cy="525477"/>
          </a:xfrm>
          <a:custGeom>
            <a:avLst/>
            <a:gdLst/>
            <a:ahLst/>
            <a:cxnLst/>
            <a:rect l="l" t="t" r="r" b="b"/>
            <a:pathLst>
              <a:path w="1366188" h="699316" extrusionOk="0">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rgbClr val="F7E9D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Libre Franklin"/>
              <a:ea typeface="Libre Franklin"/>
              <a:cs typeface="Libre Franklin"/>
              <a:sym typeface="Libre Franklin"/>
            </a:endParaRPr>
          </a:p>
        </p:txBody>
      </p:sp>
      <p:sp>
        <p:nvSpPr>
          <p:cNvPr id="36" name="Google Shape;36;p6"/>
          <p:cNvSpPr/>
          <p:nvPr/>
        </p:nvSpPr>
        <p:spPr>
          <a:xfrm rot="1476113">
            <a:off x="7001907" y="4234709"/>
            <a:ext cx="1025517" cy="524936"/>
          </a:xfrm>
          <a:custGeom>
            <a:avLst/>
            <a:gdLst/>
            <a:ahLst/>
            <a:cxnLst/>
            <a:rect l="l" t="t" r="r" b="b"/>
            <a:pathLst>
              <a:path w="1366188" h="699316" extrusionOk="0">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rgbClr val="F7E9D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Libre Franklin"/>
              <a:ea typeface="Libre Franklin"/>
              <a:cs typeface="Libre Franklin"/>
              <a:sym typeface="Libre Franklin"/>
            </a:endParaRPr>
          </a:p>
        </p:txBody>
      </p:sp>
      <p:sp>
        <p:nvSpPr>
          <p:cNvPr id="37" name="Google Shape;37;p6"/>
          <p:cNvSpPr/>
          <p:nvPr/>
        </p:nvSpPr>
        <p:spPr>
          <a:xfrm>
            <a:off x="393674" y="511222"/>
            <a:ext cx="2564700" cy="3439800"/>
          </a:xfrm>
          <a:prstGeom prst="rect">
            <a:avLst/>
          </a:prstGeom>
          <a:solidFill>
            <a:schemeClr val="lt1"/>
          </a:solidFill>
          <a:ln>
            <a:noFill/>
          </a:ln>
          <a:effectLst>
            <a:outerShdw blurRad="88900" dist="50800" dir="3000000" algn="tl" rotWithShape="0">
              <a:srgbClr val="000000">
                <a:alpha val="4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38" name="Google Shape;38;p6"/>
          <p:cNvSpPr/>
          <p:nvPr/>
        </p:nvSpPr>
        <p:spPr>
          <a:xfrm>
            <a:off x="1059897" y="250447"/>
            <a:ext cx="1232100" cy="367500"/>
          </a:xfrm>
          <a:prstGeom prst="rect">
            <a:avLst/>
          </a:prstGeom>
          <a:solidFill>
            <a:srgbClr val="F7E9D3">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39" name="Google Shape;39;p6"/>
          <p:cNvSpPr/>
          <p:nvPr/>
        </p:nvSpPr>
        <p:spPr>
          <a:xfrm>
            <a:off x="3289653" y="511222"/>
            <a:ext cx="2564700" cy="3439800"/>
          </a:xfrm>
          <a:prstGeom prst="rect">
            <a:avLst/>
          </a:prstGeom>
          <a:solidFill>
            <a:schemeClr val="lt1"/>
          </a:solidFill>
          <a:ln>
            <a:noFill/>
          </a:ln>
          <a:effectLst>
            <a:outerShdw blurRad="88900" dist="50800" dir="3000000" algn="tl" rotWithShape="0">
              <a:srgbClr val="000000">
                <a:alpha val="4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40" name="Google Shape;40;p6"/>
          <p:cNvSpPr/>
          <p:nvPr/>
        </p:nvSpPr>
        <p:spPr>
          <a:xfrm>
            <a:off x="3955876" y="250447"/>
            <a:ext cx="1232100" cy="367500"/>
          </a:xfrm>
          <a:prstGeom prst="rect">
            <a:avLst/>
          </a:prstGeom>
          <a:solidFill>
            <a:srgbClr val="F7E9D3">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41" name="Google Shape;41;p6"/>
          <p:cNvSpPr/>
          <p:nvPr/>
        </p:nvSpPr>
        <p:spPr>
          <a:xfrm>
            <a:off x="6185636" y="507946"/>
            <a:ext cx="2564700" cy="3439800"/>
          </a:xfrm>
          <a:prstGeom prst="rect">
            <a:avLst/>
          </a:prstGeom>
          <a:solidFill>
            <a:schemeClr val="lt1"/>
          </a:solidFill>
          <a:ln>
            <a:noFill/>
          </a:ln>
          <a:effectLst>
            <a:outerShdw blurRad="88900" dist="50800" dir="3000000" algn="tl" rotWithShape="0">
              <a:srgbClr val="000000">
                <a:alpha val="4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42" name="Google Shape;42;p6"/>
          <p:cNvSpPr/>
          <p:nvPr/>
        </p:nvSpPr>
        <p:spPr>
          <a:xfrm>
            <a:off x="6851858" y="247170"/>
            <a:ext cx="1232100" cy="367500"/>
          </a:xfrm>
          <a:prstGeom prst="rect">
            <a:avLst/>
          </a:prstGeom>
          <a:solidFill>
            <a:srgbClr val="F7E9D3">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43" name="Google Shape;43;p6"/>
          <p:cNvSpPr>
            <a:spLocks noGrp="1"/>
          </p:cNvSpPr>
          <p:nvPr>
            <p:ph type="pic" idx="2"/>
          </p:nvPr>
        </p:nvSpPr>
        <p:spPr>
          <a:xfrm>
            <a:off x="578261" y="710720"/>
            <a:ext cx="2195400" cy="2683500"/>
          </a:xfrm>
          <a:prstGeom prst="rect">
            <a:avLst/>
          </a:prstGeom>
          <a:solidFill>
            <a:srgbClr val="ACC5CF"/>
          </a:solidFill>
          <a:ln>
            <a:noFill/>
          </a:ln>
        </p:spPr>
      </p:sp>
      <p:sp>
        <p:nvSpPr>
          <p:cNvPr id="44" name="Google Shape;44;p6"/>
          <p:cNvSpPr>
            <a:spLocks noGrp="1"/>
          </p:cNvSpPr>
          <p:nvPr>
            <p:ph type="pic" idx="3"/>
          </p:nvPr>
        </p:nvSpPr>
        <p:spPr>
          <a:xfrm>
            <a:off x="3474240" y="710720"/>
            <a:ext cx="2195400" cy="2683500"/>
          </a:xfrm>
          <a:prstGeom prst="rect">
            <a:avLst/>
          </a:prstGeom>
          <a:solidFill>
            <a:srgbClr val="ACC5CF"/>
          </a:solidFill>
          <a:ln>
            <a:noFill/>
          </a:ln>
        </p:spPr>
      </p:sp>
      <p:sp>
        <p:nvSpPr>
          <p:cNvPr id="45" name="Google Shape;45;p6"/>
          <p:cNvSpPr>
            <a:spLocks noGrp="1"/>
          </p:cNvSpPr>
          <p:nvPr>
            <p:ph type="pic" idx="4"/>
          </p:nvPr>
        </p:nvSpPr>
        <p:spPr>
          <a:xfrm>
            <a:off x="6370223" y="707444"/>
            <a:ext cx="2195400" cy="2683500"/>
          </a:xfrm>
          <a:prstGeom prst="rect">
            <a:avLst/>
          </a:prstGeom>
          <a:solidFill>
            <a:srgbClr val="ACC5CF"/>
          </a:solidFill>
          <a:ln>
            <a:noFill/>
          </a:ln>
        </p:spPr>
      </p:sp>
      <p:sp>
        <p:nvSpPr>
          <p:cNvPr id="46" name="Google Shape;46;p6"/>
          <p:cNvSpPr txBox="1">
            <a:spLocks noGrp="1"/>
          </p:cNvSpPr>
          <p:nvPr>
            <p:ph type="title"/>
          </p:nvPr>
        </p:nvSpPr>
        <p:spPr>
          <a:xfrm>
            <a:off x="2729300" y="4325100"/>
            <a:ext cx="3541200" cy="5070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F7E9D3"/>
              </a:buClr>
              <a:buSzPts val="1200"/>
              <a:buFont typeface="Arial"/>
              <a:buNone/>
              <a:defRPr sz="1200">
                <a:solidFill>
                  <a:srgbClr val="F7E9D3"/>
                </a:solidFill>
                <a:latin typeface="Libre Franklin"/>
                <a:ea typeface="Libre Franklin"/>
                <a:cs typeface="Libre Franklin"/>
                <a:sym typeface="Libre Franklin"/>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Photos">
  <p:cSld name="4 Photos">
    <p:bg>
      <p:bgPr>
        <a:solidFill>
          <a:schemeClr val="lt1"/>
        </a:solidFill>
        <a:effectLst/>
      </p:bgPr>
    </p:bg>
    <p:spTree>
      <p:nvGrpSpPr>
        <p:cNvPr id="1" name="Shape 47"/>
        <p:cNvGrpSpPr/>
        <p:nvPr/>
      </p:nvGrpSpPr>
      <p:grpSpPr>
        <a:xfrm>
          <a:off x="0" y="0"/>
          <a:ext cx="0" cy="0"/>
          <a:chOff x="0" y="0"/>
          <a:chExt cx="0" cy="0"/>
        </a:xfrm>
      </p:grpSpPr>
      <p:sp>
        <p:nvSpPr>
          <p:cNvPr id="48" name="Google Shape;48;p7"/>
          <p:cNvSpPr/>
          <p:nvPr/>
        </p:nvSpPr>
        <p:spPr>
          <a:xfrm>
            <a:off x="0" y="-5799"/>
            <a:ext cx="9143400" cy="5149200"/>
          </a:xfrm>
          <a:prstGeom prst="rect">
            <a:avLst/>
          </a:prstGeom>
          <a:solidFill>
            <a:srgbClr val="D982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pic>
        <p:nvPicPr>
          <p:cNvPr id="49" name="Google Shape;49;p7" descr="A picture containing rug&#10;&#10;Description automatically generated"/>
          <p:cNvPicPr preferRelativeResize="0"/>
          <p:nvPr/>
        </p:nvPicPr>
        <p:blipFill rotWithShape="1">
          <a:blip r:embed="rId2">
            <a:alphaModFix amt="5000"/>
          </a:blip>
          <a:srcRect l="3541" r="2143" b="34177"/>
          <a:stretch/>
        </p:blipFill>
        <p:spPr>
          <a:xfrm flipH="1">
            <a:off x="-5" y="-5735"/>
            <a:ext cx="9143263" cy="3815735"/>
          </a:xfrm>
          <a:prstGeom prst="rect">
            <a:avLst/>
          </a:prstGeom>
          <a:noFill/>
          <a:ln>
            <a:noFill/>
          </a:ln>
        </p:spPr>
      </p:pic>
      <p:sp>
        <p:nvSpPr>
          <p:cNvPr id="50" name="Google Shape;50;p7"/>
          <p:cNvSpPr/>
          <p:nvPr/>
        </p:nvSpPr>
        <p:spPr>
          <a:xfrm>
            <a:off x="404495" y="2555071"/>
            <a:ext cx="2042700" cy="21522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51" name="Google Shape;51;p7"/>
          <p:cNvSpPr/>
          <p:nvPr/>
        </p:nvSpPr>
        <p:spPr>
          <a:xfrm>
            <a:off x="855294" y="2319779"/>
            <a:ext cx="1141200" cy="369000"/>
          </a:xfrm>
          <a:prstGeom prst="rect">
            <a:avLst/>
          </a:prstGeom>
          <a:solidFill>
            <a:srgbClr val="F7E9D3">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52" name="Google Shape;52;p7"/>
          <p:cNvSpPr/>
          <p:nvPr/>
        </p:nvSpPr>
        <p:spPr>
          <a:xfrm>
            <a:off x="2502241" y="2555071"/>
            <a:ext cx="2042700" cy="21522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53" name="Google Shape;53;p7"/>
          <p:cNvSpPr/>
          <p:nvPr/>
        </p:nvSpPr>
        <p:spPr>
          <a:xfrm>
            <a:off x="2953040" y="2319779"/>
            <a:ext cx="1141200" cy="369000"/>
          </a:xfrm>
          <a:prstGeom prst="rect">
            <a:avLst/>
          </a:prstGeom>
          <a:solidFill>
            <a:srgbClr val="F7E9D3">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54" name="Google Shape;54;p7"/>
          <p:cNvSpPr/>
          <p:nvPr/>
        </p:nvSpPr>
        <p:spPr>
          <a:xfrm>
            <a:off x="4600061" y="2544794"/>
            <a:ext cx="2042700" cy="21522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55" name="Google Shape;55;p7"/>
          <p:cNvSpPr/>
          <p:nvPr/>
        </p:nvSpPr>
        <p:spPr>
          <a:xfrm>
            <a:off x="5050860" y="2309502"/>
            <a:ext cx="1141200" cy="369000"/>
          </a:xfrm>
          <a:prstGeom prst="rect">
            <a:avLst/>
          </a:prstGeom>
          <a:solidFill>
            <a:srgbClr val="F7E9D3">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56" name="Google Shape;56;p7"/>
          <p:cNvSpPr/>
          <p:nvPr/>
        </p:nvSpPr>
        <p:spPr>
          <a:xfrm>
            <a:off x="6696103" y="2544857"/>
            <a:ext cx="2042700" cy="21522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57" name="Google Shape;57;p7"/>
          <p:cNvSpPr/>
          <p:nvPr/>
        </p:nvSpPr>
        <p:spPr>
          <a:xfrm>
            <a:off x="7146902" y="2309565"/>
            <a:ext cx="1141200" cy="369000"/>
          </a:xfrm>
          <a:prstGeom prst="rect">
            <a:avLst/>
          </a:prstGeom>
          <a:solidFill>
            <a:srgbClr val="F7E9D3">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58" name="Google Shape;58;p7"/>
          <p:cNvSpPr/>
          <p:nvPr/>
        </p:nvSpPr>
        <p:spPr>
          <a:xfrm>
            <a:off x="214174" y="214174"/>
            <a:ext cx="8715600" cy="4715100"/>
          </a:xfrm>
          <a:prstGeom prst="rect">
            <a:avLst/>
          </a:prstGeom>
          <a:noFill/>
          <a:ln w="38100" cap="flat" cmpd="sng">
            <a:solidFill>
              <a:srgbClr val="F7E9D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59" name="Google Shape;59;p7"/>
          <p:cNvSpPr txBox="1">
            <a:spLocks noGrp="1"/>
          </p:cNvSpPr>
          <p:nvPr>
            <p:ph type="body" idx="1"/>
          </p:nvPr>
        </p:nvSpPr>
        <p:spPr>
          <a:xfrm>
            <a:off x="3589280" y="557989"/>
            <a:ext cx="779400" cy="276600"/>
          </a:xfrm>
          <a:prstGeom prst="rect">
            <a:avLst/>
          </a:prstGeom>
          <a:noFill/>
          <a:ln>
            <a:noFill/>
          </a:ln>
        </p:spPr>
        <p:txBody>
          <a:bodyPr spcFirstLastPara="1" wrap="square" lIns="0" tIns="0" rIns="0" bIns="0" anchor="t" anchorCtr="0">
            <a:noAutofit/>
          </a:bodyPr>
          <a:lstStyle>
            <a:lvl1pPr marL="457200" lvl="0" indent="-228600" algn="r">
              <a:lnSpc>
                <a:spcPct val="90000"/>
              </a:lnSpc>
              <a:spcBef>
                <a:spcPts val="800"/>
              </a:spcBef>
              <a:spcAft>
                <a:spcPts val="0"/>
              </a:spcAft>
              <a:buClr>
                <a:srgbClr val="F7E9D3"/>
              </a:buClr>
              <a:buSzPts val="1800"/>
              <a:buFont typeface="Libre Franklin"/>
              <a:buNone/>
              <a:defRPr sz="1800" i="1">
                <a:solidFill>
                  <a:srgbClr val="F7E9D3"/>
                </a:solidFill>
                <a:latin typeface="Libre Franklin"/>
                <a:ea typeface="Libre Franklin"/>
                <a:cs typeface="Libre Franklin"/>
                <a:sym typeface="Libre Franklin"/>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0" name="Google Shape;60;p7"/>
          <p:cNvSpPr/>
          <p:nvPr/>
        </p:nvSpPr>
        <p:spPr>
          <a:xfrm rot="1604150">
            <a:off x="4159316" y="1675161"/>
            <a:ext cx="825647" cy="422628"/>
          </a:xfrm>
          <a:custGeom>
            <a:avLst/>
            <a:gdLst/>
            <a:ahLst/>
            <a:cxnLst/>
            <a:rect l="l" t="t" r="r" b="b"/>
            <a:pathLst>
              <a:path w="1100563" h="563350" extrusionOk="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Libre Franklin"/>
              <a:ea typeface="Libre Franklin"/>
              <a:cs typeface="Libre Franklin"/>
              <a:sym typeface="Libre Franklin"/>
            </a:endParaRPr>
          </a:p>
        </p:txBody>
      </p:sp>
      <p:sp>
        <p:nvSpPr>
          <p:cNvPr id="61" name="Google Shape;61;p7"/>
          <p:cNvSpPr>
            <a:spLocks noGrp="1"/>
          </p:cNvSpPr>
          <p:nvPr>
            <p:ph type="pic" idx="2"/>
          </p:nvPr>
        </p:nvSpPr>
        <p:spPr>
          <a:xfrm>
            <a:off x="630494" y="2774679"/>
            <a:ext cx="1590600" cy="1590600"/>
          </a:xfrm>
          <a:prstGeom prst="rect">
            <a:avLst/>
          </a:prstGeom>
          <a:solidFill>
            <a:srgbClr val="22333B"/>
          </a:solidFill>
          <a:ln>
            <a:noFill/>
          </a:ln>
        </p:spPr>
      </p:sp>
      <p:sp>
        <p:nvSpPr>
          <p:cNvPr id="62" name="Google Shape;62;p7"/>
          <p:cNvSpPr>
            <a:spLocks noGrp="1"/>
          </p:cNvSpPr>
          <p:nvPr>
            <p:ph type="pic" idx="3"/>
          </p:nvPr>
        </p:nvSpPr>
        <p:spPr>
          <a:xfrm>
            <a:off x="2728240" y="2784956"/>
            <a:ext cx="1590600" cy="1580400"/>
          </a:xfrm>
          <a:prstGeom prst="rect">
            <a:avLst/>
          </a:prstGeom>
          <a:solidFill>
            <a:srgbClr val="ACC5CF"/>
          </a:solidFill>
          <a:ln>
            <a:noFill/>
          </a:ln>
        </p:spPr>
      </p:sp>
      <p:sp>
        <p:nvSpPr>
          <p:cNvPr id="63" name="Google Shape;63;p7"/>
          <p:cNvSpPr>
            <a:spLocks noGrp="1"/>
          </p:cNvSpPr>
          <p:nvPr>
            <p:ph type="pic" idx="4"/>
          </p:nvPr>
        </p:nvSpPr>
        <p:spPr>
          <a:xfrm>
            <a:off x="4826060" y="2774679"/>
            <a:ext cx="1590600" cy="1590600"/>
          </a:xfrm>
          <a:prstGeom prst="rect">
            <a:avLst/>
          </a:prstGeom>
          <a:solidFill>
            <a:srgbClr val="22333B"/>
          </a:solidFill>
          <a:ln>
            <a:noFill/>
          </a:ln>
        </p:spPr>
      </p:sp>
      <p:sp>
        <p:nvSpPr>
          <p:cNvPr id="64" name="Google Shape;64;p7"/>
          <p:cNvSpPr>
            <a:spLocks noGrp="1"/>
          </p:cNvSpPr>
          <p:nvPr>
            <p:ph type="pic" idx="5"/>
          </p:nvPr>
        </p:nvSpPr>
        <p:spPr>
          <a:xfrm>
            <a:off x="6922102" y="2774680"/>
            <a:ext cx="1590600" cy="1590600"/>
          </a:xfrm>
          <a:prstGeom prst="rect">
            <a:avLst/>
          </a:prstGeom>
          <a:solidFill>
            <a:srgbClr val="ACC5CF"/>
          </a:solidFill>
          <a:ln>
            <a:noFill/>
          </a:ln>
        </p:spPr>
      </p:sp>
      <p:sp>
        <p:nvSpPr>
          <p:cNvPr id="65" name="Google Shape;65;p7"/>
          <p:cNvSpPr txBox="1">
            <a:spLocks noGrp="1"/>
          </p:cNvSpPr>
          <p:nvPr>
            <p:ph type="body" idx="6"/>
          </p:nvPr>
        </p:nvSpPr>
        <p:spPr>
          <a:xfrm>
            <a:off x="2853421" y="1143520"/>
            <a:ext cx="3436500" cy="507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F7E9D3"/>
              </a:buClr>
              <a:buSzPts val="1200"/>
              <a:buFont typeface="Libre Franklin"/>
              <a:buNone/>
              <a:defRPr sz="1200">
                <a:solidFill>
                  <a:srgbClr val="F7E9D3"/>
                </a:solidFill>
                <a:latin typeface="Libre Franklin"/>
                <a:ea typeface="Libre Franklin"/>
                <a:cs typeface="Libre Franklin"/>
                <a:sym typeface="Libre Franklin"/>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 name="Google Shape;66;p7"/>
          <p:cNvSpPr txBox="1">
            <a:spLocks noGrp="1"/>
          </p:cNvSpPr>
          <p:nvPr>
            <p:ph type="title"/>
          </p:nvPr>
        </p:nvSpPr>
        <p:spPr>
          <a:xfrm>
            <a:off x="4475623" y="484677"/>
            <a:ext cx="1316400" cy="444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F7E9D3"/>
              </a:buClr>
              <a:buSzPts val="3000"/>
              <a:buFont typeface="Rockwell"/>
              <a:buNone/>
              <a:defRPr sz="3000" b="1" cap="none">
                <a:solidFill>
                  <a:srgbClr val="F7E9D3"/>
                </a:solidFill>
                <a:latin typeface="Rockwell"/>
                <a:ea typeface="Rockwell"/>
                <a:cs typeface="Rockwell"/>
                <a:sym typeface="Rockwe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 Photo Collage">
  <p:cSld name="8 Photo Collage">
    <p:bg>
      <p:bgPr>
        <a:solidFill>
          <a:srgbClr val="F1D3A7"/>
        </a:solidFill>
        <a:effectLst/>
      </p:bgPr>
    </p:bg>
    <p:spTree>
      <p:nvGrpSpPr>
        <p:cNvPr id="1" name="Shape 67"/>
        <p:cNvGrpSpPr/>
        <p:nvPr/>
      </p:nvGrpSpPr>
      <p:grpSpPr>
        <a:xfrm>
          <a:off x="0" y="0"/>
          <a:ext cx="0" cy="0"/>
          <a:chOff x="0" y="0"/>
          <a:chExt cx="0" cy="0"/>
        </a:xfrm>
      </p:grpSpPr>
      <p:sp>
        <p:nvSpPr>
          <p:cNvPr id="68" name="Google Shape;68;p8"/>
          <p:cNvSpPr txBox="1">
            <a:spLocks noGrp="1"/>
          </p:cNvSpPr>
          <p:nvPr>
            <p:ph type="title"/>
          </p:nvPr>
        </p:nvSpPr>
        <p:spPr>
          <a:xfrm>
            <a:off x="0" y="0"/>
            <a:ext cx="8504400" cy="305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F1D3A7"/>
              </a:buClr>
              <a:buSzPts val="700"/>
              <a:buFont typeface="Rockwell"/>
              <a:buNone/>
              <a:defRPr sz="700">
                <a:solidFill>
                  <a:srgbClr val="F1D3A7"/>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 name="Google Shape;69;p8"/>
          <p:cNvSpPr/>
          <p:nvPr/>
        </p:nvSpPr>
        <p:spPr>
          <a:xfrm>
            <a:off x="79727" y="91779"/>
            <a:ext cx="2564700" cy="26385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70" name="Google Shape;70;p8"/>
          <p:cNvSpPr/>
          <p:nvPr/>
        </p:nvSpPr>
        <p:spPr>
          <a:xfrm>
            <a:off x="79727" y="2806352"/>
            <a:ext cx="2564700" cy="22365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71" name="Google Shape;71;p8"/>
          <p:cNvSpPr/>
          <p:nvPr/>
        </p:nvSpPr>
        <p:spPr>
          <a:xfrm>
            <a:off x="2732018" y="91779"/>
            <a:ext cx="2217300" cy="22257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72" name="Google Shape;72;p8"/>
          <p:cNvSpPr/>
          <p:nvPr/>
        </p:nvSpPr>
        <p:spPr>
          <a:xfrm>
            <a:off x="5031714" y="91779"/>
            <a:ext cx="2005200" cy="31047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73" name="Google Shape;73;p8"/>
          <p:cNvSpPr/>
          <p:nvPr/>
        </p:nvSpPr>
        <p:spPr>
          <a:xfrm>
            <a:off x="2732018" y="2404368"/>
            <a:ext cx="2217300" cy="26385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74" name="Google Shape;74;p8"/>
          <p:cNvSpPr/>
          <p:nvPr/>
        </p:nvSpPr>
        <p:spPr>
          <a:xfrm>
            <a:off x="7119132" y="91779"/>
            <a:ext cx="1926600" cy="21450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75" name="Google Shape;75;p8"/>
          <p:cNvSpPr/>
          <p:nvPr/>
        </p:nvSpPr>
        <p:spPr>
          <a:xfrm>
            <a:off x="5031715" y="3279747"/>
            <a:ext cx="2005200" cy="17631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76" name="Google Shape;76;p8"/>
          <p:cNvSpPr/>
          <p:nvPr/>
        </p:nvSpPr>
        <p:spPr>
          <a:xfrm>
            <a:off x="7119130" y="2317502"/>
            <a:ext cx="1926600" cy="2725200"/>
          </a:xfrm>
          <a:prstGeom prst="rect">
            <a:avLst/>
          </a:prstGeom>
          <a:solidFill>
            <a:schemeClr val="lt1"/>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77" name="Google Shape;77;p8"/>
          <p:cNvSpPr>
            <a:spLocks noGrp="1"/>
          </p:cNvSpPr>
          <p:nvPr>
            <p:ph type="pic" idx="2"/>
          </p:nvPr>
        </p:nvSpPr>
        <p:spPr>
          <a:xfrm>
            <a:off x="261959" y="280732"/>
            <a:ext cx="2194800" cy="1893300"/>
          </a:xfrm>
          <a:prstGeom prst="rect">
            <a:avLst/>
          </a:prstGeom>
          <a:solidFill>
            <a:srgbClr val="ACC5CF"/>
          </a:solidFill>
          <a:ln>
            <a:noFill/>
          </a:ln>
        </p:spPr>
      </p:sp>
      <p:sp>
        <p:nvSpPr>
          <p:cNvPr id="78" name="Google Shape;78;p8"/>
          <p:cNvSpPr>
            <a:spLocks noGrp="1"/>
          </p:cNvSpPr>
          <p:nvPr>
            <p:ph type="pic" idx="3"/>
          </p:nvPr>
        </p:nvSpPr>
        <p:spPr>
          <a:xfrm>
            <a:off x="261892" y="2995890"/>
            <a:ext cx="2197800" cy="1490700"/>
          </a:xfrm>
          <a:prstGeom prst="rect">
            <a:avLst/>
          </a:prstGeom>
          <a:solidFill>
            <a:srgbClr val="22333B"/>
          </a:solidFill>
          <a:ln>
            <a:noFill/>
          </a:ln>
        </p:spPr>
      </p:sp>
      <p:sp>
        <p:nvSpPr>
          <p:cNvPr id="79" name="Google Shape;79;p8"/>
          <p:cNvSpPr>
            <a:spLocks noGrp="1"/>
          </p:cNvSpPr>
          <p:nvPr>
            <p:ph type="pic" idx="4"/>
          </p:nvPr>
        </p:nvSpPr>
        <p:spPr>
          <a:xfrm>
            <a:off x="7303020" y="280731"/>
            <a:ext cx="1558800" cy="1399800"/>
          </a:xfrm>
          <a:prstGeom prst="rect">
            <a:avLst/>
          </a:prstGeom>
          <a:solidFill>
            <a:srgbClr val="22333B"/>
          </a:solidFill>
          <a:ln>
            <a:noFill/>
          </a:ln>
        </p:spPr>
      </p:sp>
      <p:sp>
        <p:nvSpPr>
          <p:cNvPr id="80" name="Google Shape;80;p8"/>
          <p:cNvSpPr>
            <a:spLocks noGrp="1"/>
          </p:cNvSpPr>
          <p:nvPr>
            <p:ph type="pic" idx="5"/>
          </p:nvPr>
        </p:nvSpPr>
        <p:spPr>
          <a:xfrm>
            <a:off x="2915906" y="280732"/>
            <a:ext cx="1845600" cy="1480500"/>
          </a:xfrm>
          <a:prstGeom prst="rect">
            <a:avLst/>
          </a:prstGeom>
          <a:solidFill>
            <a:srgbClr val="22333B"/>
          </a:solidFill>
          <a:ln>
            <a:noFill/>
          </a:ln>
        </p:spPr>
      </p:sp>
      <p:sp>
        <p:nvSpPr>
          <p:cNvPr id="81" name="Google Shape;81;p8"/>
          <p:cNvSpPr>
            <a:spLocks noGrp="1"/>
          </p:cNvSpPr>
          <p:nvPr>
            <p:ph type="pic" idx="6"/>
          </p:nvPr>
        </p:nvSpPr>
        <p:spPr>
          <a:xfrm>
            <a:off x="5214790" y="3468275"/>
            <a:ext cx="1630200" cy="1018200"/>
          </a:xfrm>
          <a:prstGeom prst="rect">
            <a:avLst/>
          </a:prstGeom>
          <a:solidFill>
            <a:srgbClr val="22333B"/>
          </a:solidFill>
          <a:ln>
            <a:noFill/>
          </a:ln>
        </p:spPr>
      </p:sp>
      <p:sp>
        <p:nvSpPr>
          <p:cNvPr id="82" name="Google Shape;82;p8"/>
          <p:cNvSpPr>
            <a:spLocks noGrp="1"/>
          </p:cNvSpPr>
          <p:nvPr>
            <p:ph type="pic" idx="7"/>
          </p:nvPr>
        </p:nvSpPr>
        <p:spPr>
          <a:xfrm>
            <a:off x="2915093" y="2593599"/>
            <a:ext cx="1845600" cy="1893000"/>
          </a:xfrm>
          <a:prstGeom prst="rect">
            <a:avLst/>
          </a:prstGeom>
          <a:solidFill>
            <a:srgbClr val="ADC5D0"/>
          </a:solidFill>
          <a:ln>
            <a:noFill/>
          </a:ln>
        </p:spPr>
      </p:sp>
      <p:sp>
        <p:nvSpPr>
          <p:cNvPr id="83" name="Google Shape;83;p8"/>
          <p:cNvSpPr>
            <a:spLocks noGrp="1"/>
          </p:cNvSpPr>
          <p:nvPr>
            <p:ph type="pic" idx="8"/>
          </p:nvPr>
        </p:nvSpPr>
        <p:spPr>
          <a:xfrm>
            <a:off x="5214788" y="280732"/>
            <a:ext cx="1630200" cy="2348700"/>
          </a:xfrm>
          <a:prstGeom prst="rect">
            <a:avLst/>
          </a:prstGeom>
          <a:solidFill>
            <a:srgbClr val="ACC5CF"/>
          </a:solidFill>
          <a:ln>
            <a:noFill/>
          </a:ln>
        </p:spPr>
      </p:sp>
      <p:sp>
        <p:nvSpPr>
          <p:cNvPr id="84" name="Google Shape;84;p8"/>
          <p:cNvSpPr>
            <a:spLocks noGrp="1"/>
          </p:cNvSpPr>
          <p:nvPr>
            <p:ph type="pic" idx="9"/>
          </p:nvPr>
        </p:nvSpPr>
        <p:spPr>
          <a:xfrm>
            <a:off x="7303020" y="2506672"/>
            <a:ext cx="1558800" cy="1980000"/>
          </a:xfrm>
          <a:prstGeom prst="rect">
            <a:avLst/>
          </a:prstGeom>
          <a:solidFill>
            <a:srgbClr val="ADC5D0"/>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Layout">
  <p:cSld name="Blank Layout">
    <p:bg>
      <p:bgPr>
        <a:solidFill>
          <a:schemeClr val="lt1"/>
        </a:solidFill>
        <a:effectLst/>
      </p:bgPr>
    </p:bg>
    <p:spTree>
      <p:nvGrpSpPr>
        <p:cNvPr id="1" name="Shape 85"/>
        <p:cNvGrpSpPr/>
        <p:nvPr/>
      </p:nvGrpSpPr>
      <p:grpSpPr>
        <a:xfrm>
          <a:off x="0" y="0"/>
          <a:ext cx="0" cy="0"/>
          <a:chOff x="0" y="0"/>
          <a:chExt cx="0" cy="0"/>
        </a:xfrm>
      </p:grpSpPr>
      <p:pic>
        <p:nvPicPr>
          <p:cNvPr id="86" name="Google Shape;86;p9" descr="A close up of a coral&#10;&#10;Description automatically generated"/>
          <p:cNvPicPr preferRelativeResize="0"/>
          <p:nvPr/>
        </p:nvPicPr>
        <p:blipFill rotWithShape="1">
          <a:blip r:embed="rId2">
            <a:alphaModFix amt="30000"/>
          </a:blip>
          <a:srcRect t="42935" b="815"/>
          <a:stretch/>
        </p:blipFill>
        <p:spPr>
          <a:xfrm>
            <a:off x="0" y="0"/>
            <a:ext cx="9144000" cy="5143501"/>
          </a:xfrm>
          <a:prstGeom prst="rect">
            <a:avLst/>
          </a:prstGeom>
          <a:noFill/>
          <a:ln>
            <a:noFill/>
          </a:ln>
        </p:spPr>
      </p:pic>
      <p:sp>
        <p:nvSpPr>
          <p:cNvPr id="87" name="Google Shape;87;p9"/>
          <p:cNvSpPr/>
          <p:nvPr/>
        </p:nvSpPr>
        <p:spPr>
          <a:xfrm>
            <a:off x="214174" y="214174"/>
            <a:ext cx="8715600" cy="4715100"/>
          </a:xfrm>
          <a:prstGeom prst="rect">
            <a:avLst/>
          </a:prstGeom>
          <a:noFill/>
          <a:ln w="381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Libre Franklin"/>
              <a:ea typeface="Libre Franklin"/>
              <a:cs typeface="Libre Franklin"/>
              <a:sym typeface="Libre Franklin"/>
            </a:endParaRPr>
          </a:p>
        </p:txBody>
      </p:sp>
      <p:sp>
        <p:nvSpPr>
          <p:cNvPr id="88" name="Google Shape;88;p9"/>
          <p:cNvSpPr txBox="1">
            <a:spLocks noGrp="1"/>
          </p:cNvSpPr>
          <p:nvPr>
            <p:ph type="body" idx="1"/>
          </p:nvPr>
        </p:nvSpPr>
        <p:spPr>
          <a:xfrm>
            <a:off x="3365962" y="2308367"/>
            <a:ext cx="779400" cy="276600"/>
          </a:xfrm>
          <a:prstGeom prst="rect">
            <a:avLst/>
          </a:prstGeom>
          <a:noFill/>
          <a:ln>
            <a:noFill/>
          </a:ln>
        </p:spPr>
        <p:txBody>
          <a:bodyPr spcFirstLastPara="1" wrap="square" lIns="0" tIns="0" rIns="0" bIns="0" anchor="t" anchorCtr="0">
            <a:noAutofit/>
          </a:bodyPr>
          <a:lstStyle>
            <a:lvl1pPr marL="457200" lvl="0" indent="-228600" algn="r">
              <a:lnSpc>
                <a:spcPct val="90000"/>
              </a:lnSpc>
              <a:spcBef>
                <a:spcPts val="800"/>
              </a:spcBef>
              <a:spcAft>
                <a:spcPts val="0"/>
              </a:spcAft>
              <a:buClr>
                <a:srgbClr val="446777"/>
              </a:buClr>
              <a:buSzPts val="1800"/>
              <a:buFont typeface="Libre Franklin"/>
              <a:buNone/>
              <a:defRPr sz="1800" i="1">
                <a:solidFill>
                  <a:srgbClr val="446777"/>
                </a:solidFill>
                <a:latin typeface="Libre Franklin"/>
                <a:ea typeface="Libre Franklin"/>
                <a:cs typeface="Libre Franklin"/>
                <a:sym typeface="Libre Franklin"/>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9"/>
          <p:cNvSpPr/>
          <p:nvPr/>
        </p:nvSpPr>
        <p:spPr>
          <a:xfrm rot="1568249">
            <a:off x="4059844" y="2630340"/>
            <a:ext cx="1023416" cy="523860"/>
          </a:xfrm>
          <a:custGeom>
            <a:avLst/>
            <a:gdLst/>
            <a:ahLst/>
            <a:cxnLst/>
            <a:rect l="l" t="t" r="r" b="b"/>
            <a:pathLst>
              <a:path w="1366188" h="699316" extrusionOk="0">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Libre Franklin"/>
              <a:ea typeface="Libre Franklin"/>
              <a:cs typeface="Libre Franklin"/>
              <a:sym typeface="Libre Franklin"/>
            </a:endParaRPr>
          </a:p>
        </p:txBody>
      </p:sp>
      <p:sp>
        <p:nvSpPr>
          <p:cNvPr id="90" name="Google Shape;90;p9"/>
          <p:cNvSpPr txBox="1">
            <a:spLocks noGrp="1"/>
          </p:cNvSpPr>
          <p:nvPr>
            <p:ph type="title"/>
          </p:nvPr>
        </p:nvSpPr>
        <p:spPr>
          <a:xfrm>
            <a:off x="4252303" y="2217528"/>
            <a:ext cx="1836000" cy="450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446777"/>
              </a:buClr>
              <a:buSzPts val="3000"/>
              <a:buFont typeface="Rockwell"/>
              <a:buNone/>
              <a:defRPr sz="3000" b="1" cap="none">
                <a:solidFill>
                  <a:srgbClr val="446777"/>
                </a:solidFill>
                <a:latin typeface="Rockwell"/>
                <a:ea typeface="Rockwell"/>
                <a:cs typeface="Rockwell"/>
                <a:sym typeface="Rockwe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1"/>
        <p:cNvGrpSpPr/>
        <p:nvPr/>
      </p:nvGrpSpPr>
      <p:grpSpPr>
        <a:xfrm>
          <a:off x="0" y="0"/>
          <a:ext cx="0" cy="0"/>
          <a:chOff x="0" y="0"/>
          <a:chExt cx="0" cy="0"/>
        </a:xfrm>
      </p:grpSpPr>
      <p:sp>
        <p:nvSpPr>
          <p:cNvPr id="92" name="Google Shape;92;p10"/>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3" name="Google Shape;93;p10"/>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94" name="Google Shape;94;p10"/>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9783" y="273844"/>
            <a:ext cx="8504400" cy="697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400"/>
              <a:buFont typeface="Rockwell"/>
              <a:buNone/>
              <a:defRPr sz="2400" b="1" i="0" u="none" strike="noStrike" cap="none">
                <a:solidFill>
                  <a:schemeClr val="dk1"/>
                </a:solidFill>
                <a:latin typeface="Rockwell"/>
                <a:ea typeface="Rockwell"/>
                <a:cs typeface="Rockwell"/>
                <a:sym typeface="Rockwe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319784" y="1114425"/>
            <a:ext cx="8504400" cy="3518400"/>
          </a:xfrm>
          <a:prstGeom prst="rect">
            <a:avLst/>
          </a:prstGeom>
          <a:noFill/>
          <a:ln>
            <a:noFill/>
          </a:ln>
        </p:spPr>
        <p:txBody>
          <a:bodyPr spcFirstLastPara="1" wrap="square" lIns="0" tIns="0" rIns="0" bIns="0" anchor="t" anchorCtr="0">
            <a:noAutofit/>
          </a:bodyPr>
          <a:lstStyle>
            <a:lvl1pPr marL="457200" marR="0" lvl="0" indent="-330200" algn="l" rtl="0">
              <a:lnSpc>
                <a:spcPct val="90000"/>
              </a:lnSpc>
              <a:spcBef>
                <a:spcPts val="8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ibre Franklin"/>
                <a:ea typeface="Libre Franklin"/>
                <a:cs typeface="Libre Franklin"/>
                <a:sym typeface="Libre Franklin"/>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8" name="Google Shape;8;p1"/>
          <p:cNvSpPr txBox="1">
            <a:spLocks noGrp="1"/>
          </p:cNvSpPr>
          <p:nvPr>
            <p:ph type="sldNum" idx="12"/>
          </p:nvPr>
        </p:nvSpPr>
        <p:spPr>
          <a:xfrm>
            <a:off x="6975535"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1" i="1" u="none" strike="noStrike" cap="none">
                <a:solidFill>
                  <a:srgbClr val="888888"/>
                </a:solidFill>
                <a:latin typeface="Rockwell"/>
                <a:ea typeface="Rockwell"/>
                <a:cs typeface="Rockwell"/>
                <a:sym typeface="Rockwell"/>
              </a:defRPr>
            </a:lvl1pPr>
            <a:lvl2pPr marL="0" marR="0" lvl="1" indent="0" algn="r" rtl="0">
              <a:spcBef>
                <a:spcPts val="0"/>
              </a:spcBef>
              <a:buNone/>
              <a:defRPr sz="900" b="1" i="1" u="none" strike="noStrike" cap="none">
                <a:solidFill>
                  <a:srgbClr val="888888"/>
                </a:solidFill>
                <a:latin typeface="Rockwell"/>
                <a:ea typeface="Rockwell"/>
                <a:cs typeface="Rockwell"/>
                <a:sym typeface="Rockwell"/>
              </a:defRPr>
            </a:lvl2pPr>
            <a:lvl3pPr marL="0" marR="0" lvl="2" indent="0" algn="r" rtl="0">
              <a:spcBef>
                <a:spcPts val="0"/>
              </a:spcBef>
              <a:buNone/>
              <a:defRPr sz="900" b="1" i="1" u="none" strike="noStrike" cap="none">
                <a:solidFill>
                  <a:srgbClr val="888888"/>
                </a:solidFill>
                <a:latin typeface="Rockwell"/>
                <a:ea typeface="Rockwell"/>
                <a:cs typeface="Rockwell"/>
                <a:sym typeface="Rockwell"/>
              </a:defRPr>
            </a:lvl3pPr>
            <a:lvl4pPr marL="0" marR="0" lvl="3" indent="0" algn="r" rtl="0">
              <a:spcBef>
                <a:spcPts val="0"/>
              </a:spcBef>
              <a:buNone/>
              <a:defRPr sz="900" b="1" i="1" u="none" strike="noStrike" cap="none">
                <a:solidFill>
                  <a:srgbClr val="888888"/>
                </a:solidFill>
                <a:latin typeface="Rockwell"/>
                <a:ea typeface="Rockwell"/>
                <a:cs typeface="Rockwell"/>
                <a:sym typeface="Rockwell"/>
              </a:defRPr>
            </a:lvl4pPr>
            <a:lvl5pPr marL="0" marR="0" lvl="4" indent="0" algn="r" rtl="0">
              <a:spcBef>
                <a:spcPts val="0"/>
              </a:spcBef>
              <a:buNone/>
              <a:defRPr sz="900" b="1" i="1" u="none" strike="noStrike" cap="none">
                <a:solidFill>
                  <a:srgbClr val="888888"/>
                </a:solidFill>
                <a:latin typeface="Rockwell"/>
                <a:ea typeface="Rockwell"/>
                <a:cs typeface="Rockwell"/>
                <a:sym typeface="Rockwell"/>
              </a:defRPr>
            </a:lvl5pPr>
            <a:lvl6pPr marL="0" marR="0" lvl="5" indent="0" algn="r" rtl="0">
              <a:spcBef>
                <a:spcPts val="0"/>
              </a:spcBef>
              <a:buNone/>
              <a:defRPr sz="900" b="1" i="1" u="none" strike="noStrike" cap="none">
                <a:solidFill>
                  <a:srgbClr val="888888"/>
                </a:solidFill>
                <a:latin typeface="Rockwell"/>
                <a:ea typeface="Rockwell"/>
                <a:cs typeface="Rockwell"/>
                <a:sym typeface="Rockwell"/>
              </a:defRPr>
            </a:lvl6pPr>
            <a:lvl7pPr marL="0" marR="0" lvl="6" indent="0" algn="r" rtl="0">
              <a:spcBef>
                <a:spcPts val="0"/>
              </a:spcBef>
              <a:buNone/>
              <a:defRPr sz="900" b="1" i="1" u="none" strike="noStrike" cap="none">
                <a:solidFill>
                  <a:srgbClr val="888888"/>
                </a:solidFill>
                <a:latin typeface="Rockwell"/>
                <a:ea typeface="Rockwell"/>
                <a:cs typeface="Rockwell"/>
                <a:sym typeface="Rockwell"/>
              </a:defRPr>
            </a:lvl7pPr>
            <a:lvl8pPr marL="0" marR="0" lvl="7" indent="0" algn="r" rtl="0">
              <a:spcBef>
                <a:spcPts val="0"/>
              </a:spcBef>
              <a:buNone/>
              <a:defRPr sz="900" b="1" i="1" u="none" strike="noStrike" cap="none">
                <a:solidFill>
                  <a:srgbClr val="888888"/>
                </a:solidFill>
                <a:latin typeface="Rockwell"/>
                <a:ea typeface="Rockwell"/>
                <a:cs typeface="Rockwell"/>
                <a:sym typeface="Rockwell"/>
              </a:defRPr>
            </a:lvl8pPr>
            <a:lvl9pPr marL="0" marR="0" lvl="8" indent="0" algn="r" rtl="0">
              <a:spcBef>
                <a:spcPts val="0"/>
              </a:spcBef>
              <a:buNone/>
              <a:defRPr sz="900" b="1" i="1" u="none" strike="noStrike" cap="none">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hyperlink" Target="http://127.0.0.1:500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6.jpg"/><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4" name="Google Shape;104;p12"/>
          <p:cNvSpPr txBox="1"/>
          <p:nvPr/>
        </p:nvSpPr>
        <p:spPr>
          <a:xfrm>
            <a:off x="182050" y="352775"/>
            <a:ext cx="559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660000"/>
                </a:solidFill>
                <a:latin typeface="Montserrat"/>
                <a:ea typeface="Montserrat"/>
                <a:cs typeface="Montserrat"/>
                <a:sym typeface="Montserrat"/>
              </a:rPr>
              <a:t>Project 3:</a:t>
            </a:r>
            <a:r>
              <a:rPr lang="en" sz="2800" b="1">
                <a:solidFill>
                  <a:srgbClr val="7F6000"/>
                </a:solidFill>
                <a:latin typeface="Montserrat"/>
                <a:ea typeface="Montserrat"/>
                <a:cs typeface="Montserrat"/>
                <a:sym typeface="Montserrat"/>
              </a:rPr>
              <a:t> Visualizing Data</a:t>
            </a:r>
            <a:endParaRPr b="1">
              <a:solidFill>
                <a:srgbClr val="7F6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000">
                <a:latin typeface="Montserrat"/>
                <a:ea typeface="Montserrat"/>
                <a:cs typeface="Montserrat"/>
                <a:sym typeface="Montserrat"/>
              </a:rPr>
              <a:t>Let’s Explore!</a:t>
            </a:r>
            <a:endParaRPr sz="3000">
              <a:latin typeface="Montserrat"/>
              <a:ea typeface="Montserrat"/>
              <a:cs typeface="Montserrat"/>
              <a:sym typeface="Montserrat"/>
            </a:endParaRPr>
          </a:p>
        </p:txBody>
      </p:sp>
      <p:pic>
        <p:nvPicPr>
          <p:cNvPr id="174" name="Google Shape;174;p21"/>
          <p:cNvPicPr preferRelativeResize="0"/>
          <p:nvPr/>
        </p:nvPicPr>
        <p:blipFill>
          <a:blip r:embed="rId3">
            <a:alphaModFix/>
          </a:blip>
          <a:stretch>
            <a:fillRect/>
          </a:stretch>
        </p:blipFill>
        <p:spPr>
          <a:xfrm>
            <a:off x="311700" y="935575"/>
            <a:ext cx="8473225" cy="3663424"/>
          </a:xfrm>
          <a:prstGeom prst="rect">
            <a:avLst/>
          </a:prstGeom>
          <a:noFill/>
          <a:ln>
            <a:noFill/>
          </a:ln>
        </p:spPr>
      </p:pic>
      <p:sp>
        <p:nvSpPr>
          <p:cNvPr id="175" name="Google Shape;175;p21"/>
          <p:cNvSpPr txBox="1"/>
          <p:nvPr/>
        </p:nvSpPr>
        <p:spPr>
          <a:xfrm>
            <a:off x="2002775" y="4604200"/>
            <a:ext cx="518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solidFill>
                  <a:srgbClr val="274E13"/>
                </a:solid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http://127.0.0.1:5000/</a:t>
            </a:r>
            <a:endParaRPr b="1">
              <a:solidFill>
                <a:srgbClr val="274E13"/>
              </a:solidFill>
              <a:latin typeface="Libre Franklin"/>
              <a:ea typeface="Libre Franklin"/>
              <a:cs typeface="Libre Franklin"/>
              <a:sym typeface="Libre Frankli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79"/>
        <p:cNvGrpSpPr/>
        <p:nvPr/>
      </p:nvGrpSpPr>
      <p:grpSpPr>
        <a:xfrm>
          <a:off x="0" y="0"/>
          <a:ext cx="0" cy="0"/>
          <a:chOff x="0" y="0"/>
          <a:chExt cx="0" cy="0"/>
        </a:xfrm>
      </p:grpSpPr>
      <p:sp>
        <p:nvSpPr>
          <p:cNvPr id="180" name="Google Shape;180;p22"/>
          <p:cNvSpPr txBox="1">
            <a:spLocks noGrp="1"/>
          </p:cNvSpPr>
          <p:nvPr>
            <p:ph type="title"/>
          </p:nvPr>
        </p:nvSpPr>
        <p:spPr>
          <a:xfrm>
            <a:off x="636651" y="562777"/>
            <a:ext cx="4156800" cy="926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800">
                <a:solidFill>
                  <a:srgbClr val="274E13"/>
                </a:solidFill>
                <a:latin typeface="Montserrat"/>
                <a:ea typeface="Montserrat"/>
                <a:cs typeface="Montserrat"/>
                <a:sym typeface="Montserrat"/>
              </a:rPr>
              <a:t>Our Roadblocks</a:t>
            </a:r>
            <a:endParaRPr sz="3800">
              <a:solidFill>
                <a:srgbClr val="274E13"/>
              </a:solidFill>
              <a:latin typeface="Montserrat"/>
              <a:ea typeface="Montserrat"/>
              <a:cs typeface="Montserrat"/>
              <a:sym typeface="Montserrat"/>
            </a:endParaRPr>
          </a:p>
        </p:txBody>
      </p:sp>
      <p:sp>
        <p:nvSpPr>
          <p:cNvPr id="181" name="Google Shape;181;p22"/>
          <p:cNvSpPr txBox="1">
            <a:spLocks noGrp="1"/>
          </p:cNvSpPr>
          <p:nvPr>
            <p:ph type="body" idx="1"/>
          </p:nvPr>
        </p:nvSpPr>
        <p:spPr>
          <a:xfrm>
            <a:off x="4272303" y="1356028"/>
            <a:ext cx="4397400" cy="3515700"/>
          </a:xfrm>
          <a:prstGeom prst="rect">
            <a:avLst/>
          </a:prstGeom>
        </p:spPr>
        <p:txBody>
          <a:bodyPr spcFirstLastPara="1" wrap="square" lIns="0" tIns="0" rIns="0" bIns="0" anchor="t" anchorCtr="0">
            <a:noAutofit/>
          </a:bodyPr>
          <a:lstStyle/>
          <a:p>
            <a:pPr marL="457200" lvl="0" indent="-330200" algn="l" rtl="0">
              <a:spcBef>
                <a:spcPts val="800"/>
              </a:spcBef>
              <a:spcAft>
                <a:spcPts val="0"/>
              </a:spcAft>
              <a:buClr>
                <a:schemeClr val="dk1"/>
              </a:buClr>
              <a:buSzPts val="1600"/>
              <a:buFont typeface="Montserrat"/>
              <a:buChar char="●"/>
            </a:pPr>
            <a:r>
              <a:rPr lang="en" sz="1600" b="1" i="0">
                <a:solidFill>
                  <a:schemeClr val="dk1"/>
                </a:solidFill>
                <a:latin typeface="Montserrat"/>
                <a:ea typeface="Montserrat"/>
                <a:cs typeface="Montserrat"/>
                <a:sym typeface="Montserrat"/>
              </a:rPr>
              <a:t>Original project was scrapped due to data unavailability. </a:t>
            </a:r>
            <a:endParaRPr sz="1600" b="1" i="0">
              <a:solidFill>
                <a:schemeClr val="dk1"/>
              </a:solidFill>
              <a:latin typeface="Montserrat"/>
              <a:ea typeface="Montserrat"/>
              <a:cs typeface="Montserrat"/>
              <a:sym typeface="Montserrat"/>
            </a:endParaRPr>
          </a:p>
          <a:p>
            <a:pPr marL="457200" lvl="0" indent="0" algn="l" rtl="0">
              <a:spcBef>
                <a:spcPts val="800"/>
              </a:spcBef>
              <a:spcAft>
                <a:spcPts val="0"/>
              </a:spcAft>
              <a:buNone/>
            </a:pPr>
            <a:endParaRPr sz="100" b="1" i="0">
              <a:solidFill>
                <a:schemeClr val="dk1"/>
              </a:solidFill>
              <a:latin typeface="Montserrat"/>
              <a:ea typeface="Montserrat"/>
              <a:cs typeface="Montserrat"/>
              <a:sym typeface="Montserrat"/>
            </a:endParaRPr>
          </a:p>
          <a:p>
            <a:pPr marL="457200" lvl="0" indent="-330200" algn="l" rtl="0">
              <a:spcBef>
                <a:spcPts val="800"/>
              </a:spcBef>
              <a:spcAft>
                <a:spcPts val="0"/>
              </a:spcAft>
              <a:buClr>
                <a:schemeClr val="dk1"/>
              </a:buClr>
              <a:buSzPts val="1600"/>
              <a:buFont typeface="Montserrat"/>
              <a:buChar char="●"/>
            </a:pPr>
            <a:r>
              <a:rPr lang="en" sz="1600" b="1" i="0">
                <a:solidFill>
                  <a:schemeClr val="dk1"/>
                </a:solidFill>
                <a:latin typeface="Montserrat"/>
                <a:ea typeface="Montserrat"/>
                <a:cs typeface="Montserrat"/>
                <a:sym typeface="Montserrat"/>
              </a:rPr>
              <a:t>We experienced issues with getting python and java to interact with each other. </a:t>
            </a:r>
            <a:endParaRPr sz="1600" b="1" i="0">
              <a:solidFill>
                <a:schemeClr val="dk1"/>
              </a:solidFill>
              <a:latin typeface="Montserrat"/>
              <a:ea typeface="Montserrat"/>
              <a:cs typeface="Montserrat"/>
              <a:sym typeface="Montserrat"/>
            </a:endParaRPr>
          </a:p>
          <a:p>
            <a:pPr marL="457200" lvl="0" indent="0" algn="l" rtl="0">
              <a:spcBef>
                <a:spcPts val="800"/>
              </a:spcBef>
              <a:spcAft>
                <a:spcPts val="0"/>
              </a:spcAft>
              <a:buNone/>
            </a:pPr>
            <a:endParaRPr sz="100" b="1" i="0">
              <a:solidFill>
                <a:schemeClr val="dk1"/>
              </a:solidFill>
              <a:latin typeface="Montserrat"/>
              <a:ea typeface="Montserrat"/>
              <a:cs typeface="Montserrat"/>
              <a:sym typeface="Montserrat"/>
            </a:endParaRPr>
          </a:p>
          <a:p>
            <a:pPr marL="457200" lvl="0" indent="-330200" algn="l" rtl="0">
              <a:spcBef>
                <a:spcPts val="800"/>
              </a:spcBef>
              <a:spcAft>
                <a:spcPts val="0"/>
              </a:spcAft>
              <a:buClr>
                <a:schemeClr val="dk1"/>
              </a:buClr>
              <a:buSzPts val="1600"/>
              <a:buFont typeface="Montserrat"/>
              <a:buChar char="●"/>
            </a:pPr>
            <a:r>
              <a:rPr lang="en" sz="1600" b="1" i="0">
                <a:solidFill>
                  <a:schemeClr val="dk1"/>
                </a:solidFill>
                <a:latin typeface="Montserrat"/>
                <a:ea typeface="Montserrat"/>
                <a:cs typeface="Montserrat"/>
                <a:sym typeface="Montserrat"/>
              </a:rPr>
              <a:t>Yelp did not offer a standard number of data fields. If data was not available, it was simply not returned. We had to find a way around this as it would cause array size issues. </a:t>
            </a:r>
            <a:endParaRPr sz="1600" b="1" i="0">
              <a:solidFill>
                <a:schemeClr val="dk1"/>
              </a:solidFill>
              <a:latin typeface="Montserrat"/>
              <a:ea typeface="Montserrat"/>
              <a:cs typeface="Montserrat"/>
              <a:sym typeface="Montserrat"/>
            </a:endParaRPr>
          </a:p>
        </p:txBody>
      </p:sp>
      <p:pic>
        <p:nvPicPr>
          <p:cNvPr id="182" name="Google Shape;182;p22"/>
          <p:cNvPicPr preferRelativeResize="0"/>
          <p:nvPr/>
        </p:nvPicPr>
        <p:blipFill>
          <a:blip r:embed="rId3">
            <a:alphaModFix/>
          </a:blip>
          <a:stretch>
            <a:fillRect/>
          </a:stretch>
        </p:blipFill>
        <p:spPr>
          <a:xfrm>
            <a:off x="743875" y="1444625"/>
            <a:ext cx="3407176" cy="2555375"/>
          </a:xfrm>
          <a:prstGeom prst="rect">
            <a:avLst/>
          </a:prstGeom>
          <a:noFill/>
          <a:ln>
            <a:noFill/>
          </a:ln>
        </p:spPr>
      </p:pic>
      <p:sp>
        <p:nvSpPr>
          <p:cNvPr id="183" name="Google Shape;183;p22"/>
          <p:cNvSpPr txBox="1"/>
          <p:nvPr/>
        </p:nvSpPr>
        <p:spPr>
          <a:xfrm>
            <a:off x="474300" y="4187625"/>
            <a:ext cx="8195400" cy="627900"/>
          </a:xfrm>
          <a:prstGeom prst="rect">
            <a:avLst/>
          </a:prstGeom>
          <a:noFill/>
          <a:ln>
            <a:noFill/>
          </a:ln>
        </p:spPr>
        <p:txBody>
          <a:bodyPr spcFirstLastPara="1" wrap="square" lIns="91425" tIns="91425" rIns="91425" bIns="91425" anchor="t" anchorCtr="0">
            <a:spAutoFit/>
          </a:bodyPr>
          <a:lstStyle/>
          <a:p>
            <a:pPr marL="457200" lvl="0" indent="-330200" algn="l" rtl="0">
              <a:lnSpc>
                <a:spcPct val="90000"/>
              </a:lnSpc>
              <a:spcBef>
                <a:spcPts val="800"/>
              </a:spcBef>
              <a:spcAft>
                <a:spcPts val="0"/>
              </a:spcAft>
              <a:buClr>
                <a:schemeClr val="dk1"/>
              </a:buClr>
              <a:buSzPts val="1600"/>
              <a:buFont typeface="Montserrat"/>
              <a:buChar char="●"/>
            </a:pPr>
            <a:r>
              <a:rPr lang="en" sz="1600" b="1">
                <a:solidFill>
                  <a:schemeClr val="dk1"/>
                </a:solidFill>
                <a:latin typeface="Montserrat"/>
                <a:ea typeface="Montserrat"/>
                <a:cs typeface="Montserrat"/>
                <a:sym typeface="Montserrat"/>
              </a:rPr>
              <a:t>Because of the previous listed issues, time became a factor and we did not have time to implement Heroku as desired.</a:t>
            </a:r>
            <a:endParaRPr>
              <a:latin typeface="Libre Franklin"/>
              <a:ea typeface="Libre Franklin"/>
              <a:cs typeface="Libre Franklin"/>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87"/>
        <p:cNvGrpSpPr/>
        <p:nvPr/>
      </p:nvGrpSpPr>
      <p:grpSpPr>
        <a:xfrm>
          <a:off x="0" y="0"/>
          <a:ext cx="0" cy="0"/>
          <a:chOff x="0" y="0"/>
          <a:chExt cx="0" cy="0"/>
        </a:xfrm>
      </p:grpSpPr>
      <p:sp>
        <p:nvSpPr>
          <p:cNvPr id="188" name="Google Shape;188;p23"/>
          <p:cNvSpPr txBox="1">
            <a:spLocks noGrp="1"/>
          </p:cNvSpPr>
          <p:nvPr>
            <p:ph type="body" idx="1"/>
          </p:nvPr>
        </p:nvSpPr>
        <p:spPr>
          <a:xfrm>
            <a:off x="2211875" y="699700"/>
            <a:ext cx="6803400" cy="4250100"/>
          </a:xfrm>
          <a:prstGeom prst="rect">
            <a:avLst/>
          </a:prstGeom>
        </p:spPr>
        <p:txBody>
          <a:bodyPr spcFirstLastPara="1" wrap="square" lIns="0" tIns="0" rIns="0" bIns="0" anchor="t" anchorCtr="0">
            <a:noAutofit/>
          </a:bodyPr>
          <a:lstStyle/>
          <a:p>
            <a:pPr marL="457200" lvl="0" indent="-311150" algn="l" rtl="0">
              <a:lnSpc>
                <a:spcPct val="150000"/>
              </a:lnSpc>
              <a:spcBef>
                <a:spcPts val="800"/>
              </a:spcBef>
              <a:spcAft>
                <a:spcPts val="0"/>
              </a:spcAft>
              <a:buSzPts val="1300"/>
              <a:buFont typeface="Montserrat"/>
              <a:buChar char="•"/>
            </a:pPr>
            <a:r>
              <a:rPr lang="en" sz="1300" b="1">
                <a:latin typeface="Montserrat"/>
                <a:ea typeface="Montserrat"/>
                <a:cs typeface="Montserrat"/>
                <a:sym typeface="Montserrat"/>
              </a:rPr>
              <a:t>Date Check</a:t>
            </a:r>
            <a:endParaRPr sz="1300" b="1">
              <a:latin typeface="Montserrat"/>
              <a:ea typeface="Montserrat"/>
              <a:cs typeface="Montserrat"/>
              <a:sym typeface="Montserrat"/>
            </a:endParaRPr>
          </a:p>
          <a:p>
            <a:pPr marL="914400" lvl="1" indent="-311150" algn="l" rtl="0">
              <a:lnSpc>
                <a:spcPct val="150000"/>
              </a:lnSpc>
              <a:spcBef>
                <a:spcPts val="0"/>
              </a:spcBef>
              <a:spcAft>
                <a:spcPts val="0"/>
              </a:spcAft>
              <a:buSzPts val="1300"/>
              <a:buFont typeface="Montserrat"/>
              <a:buChar char="•"/>
            </a:pPr>
            <a:r>
              <a:rPr lang="en" sz="1300" b="1">
                <a:latin typeface="Montserrat"/>
                <a:ea typeface="Montserrat"/>
                <a:cs typeface="Montserrat"/>
                <a:sym typeface="Montserrat"/>
              </a:rPr>
              <a:t>We would eventually like for data to be cached temporarily, with data over a week old being flushed, and replaced via a new API call.</a:t>
            </a:r>
            <a:endParaRPr sz="1300" b="1">
              <a:latin typeface="Montserrat"/>
              <a:ea typeface="Montserrat"/>
              <a:cs typeface="Montserrat"/>
              <a:sym typeface="Montserrat"/>
            </a:endParaRPr>
          </a:p>
          <a:p>
            <a:pPr marL="457200" lvl="0" indent="-311150" algn="l" rtl="0">
              <a:lnSpc>
                <a:spcPct val="150000"/>
              </a:lnSpc>
              <a:spcBef>
                <a:spcPts val="0"/>
              </a:spcBef>
              <a:spcAft>
                <a:spcPts val="0"/>
              </a:spcAft>
              <a:buSzPts val="1300"/>
              <a:buFont typeface="Montserrat"/>
              <a:buChar char="•"/>
            </a:pPr>
            <a:r>
              <a:rPr lang="en" sz="1300" b="1">
                <a:latin typeface="Montserrat"/>
                <a:ea typeface="Montserrat"/>
                <a:cs typeface="Montserrat"/>
                <a:sym typeface="Montserrat"/>
              </a:rPr>
              <a:t>Schema for DB</a:t>
            </a:r>
            <a:endParaRPr sz="1300" b="1">
              <a:latin typeface="Montserrat"/>
              <a:ea typeface="Montserrat"/>
              <a:cs typeface="Montserrat"/>
              <a:sym typeface="Montserrat"/>
            </a:endParaRPr>
          </a:p>
          <a:p>
            <a:pPr marL="914400" lvl="1" indent="-311150" algn="l" rtl="0">
              <a:lnSpc>
                <a:spcPct val="150000"/>
              </a:lnSpc>
              <a:spcBef>
                <a:spcPts val="0"/>
              </a:spcBef>
              <a:spcAft>
                <a:spcPts val="0"/>
              </a:spcAft>
              <a:buSzPts val="1300"/>
              <a:buFont typeface="Montserrat"/>
              <a:buChar char="•"/>
            </a:pPr>
            <a:r>
              <a:rPr lang="en" sz="1300" b="1">
                <a:latin typeface="Montserrat"/>
                <a:ea typeface="Montserrat"/>
                <a:cs typeface="Montserrat"/>
                <a:sym typeface="Montserrat"/>
              </a:rPr>
              <a:t>Adding Primary and Foreign keys to allow for CASCADING deletes of data to support the Date Check.</a:t>
            </a:r>
            <a:endParaRPr sz="1300" b="1">
              <a:latin typeface="Montserrat"/>
              <a:ea typeface="Montserrat"/>
              <a:cs typeface="Montserrat"/>
              <a:sym typeface="Montserrat"/>
            </a:endParaRPr>
          </a:p>
          <a:p>
            <a:pPr marL="457200" lvl="0" indent="-311150" algn="l" rtl="0">
              <a:lnSpc>
                <a:spcPct val="150000"/>
              </a:lnSpc>
              <a:spcBef>
                <a:spcPts val="0"/>
              </a:spcBef>
              <a:spcAft>
                <a:spcPts val="0"/>
              </a:spcAft>
              <a:buSzPts val="1300"/>
              <a:buFont typeface="Montserrat"/>
              <a:buChar char="•"/>
            </a:pPr>
            <a:r>
              <a:rPr lang="en" sz="1300" b="1">
                <a:latin typeface="Montserrat"/>
                <a:ea typeface="Montserrat"/>
                <a:cs typeface="Montserrat"/>
                <a:sym typeface="Montserrat"/>
              </a:rPr>
              <a:t>Leaflet vs Google Maps</a:t>
            </a:r>
            <a:endParaRPr sz="1300" b="1">
              <a:latin typeface="Montserrat"/>
              <a:ea typeface="Montserrat"/>
              <a:cs typeface="Montserrat"/>
              <a:sym typeface="Montserrat"/>
            </a:endParaRPr>
          </a:p>
          <a:p>
            <a:pPr marL="914400" lvl="1" indent="-311150" algn="l" rtl="0">
              <a:lnSpc>
                <a:spcPct val="150000"/>
              </a:lnSpc>
              <a:spcBef>
                <a:spcPts val="0"/>
              </a:spcBef>
              <a:spcAft>
                <a:spcPts val="0"/>
              </a:spcAft>
              <a:buSzPts val="1300"/>
              <a:buFont typeface="Montserrat"/>
              <a:buChar char="•"/>
            </a:pPr>
            <a:r>
              <a:rPr lang="en" sz="1300" b="1">
                <a:latin typeface="Montserrat"/>
                <a:ea typeface="Montserrat"/>
                <a:cs typeface="Montserrat"/>
                <a:sym typeface="Montserrat"/>
              </a:rPr>
              <a:t>The Google Maps widget appears to cause issues to work around due to its built in functionality. We would like to explore if it is the best map tool to produce our vision.</a:t>
            </a:r>
            <a:endParaRPr sz="1300" b="1">
              <a:latin typeface="Montserrat"/>
              <a:ea typeface="Montserrat"/>
              <a:cs typeface="Montserrat"/>
              <a:sym typeface="Montserrat"/>
            </a:endParaRPr>
          </a:p>
          <a:p>
            <a:pPr marL="457200" lvl="0" indent="-311150" algn="l" rtl="0">
              <a:lnSpc>
                <a:spcPct val="150000"/>
              </a:lnSpc>
              <a:spcBef>
                <a:spcPts val="0"/>
              </a:spcBef>
              <a:spcAft>
                <a:spcPts val="0"/>
              </a:spcAft>
              <a:buSzPts val="1300"/>
              <a:buFont typeface="Montserrat"/>
              <a:buChar char="•"/>
            </a:pPr>
            <a:r>
              <a:rPr lang="en" sz="1300" b="1">
                <a:latin typeface="Montserrat"/>
                <a:ea typeface="Montserrat"/>
                <a:cs typeface="Montserrat"/>
                <a:sym typeface="Montserrat"/>
              </a:rPr>
              <a:t>Visual Star Representation</a:t>
            </a:r>
            <a:endParaRPr sz="1300" b="1">
              <a:latin typeface="Montserrat"/>
              <a:ea typeface="Montserrat"/>
              <a:cs typeface="Montserrat"/>
              <a:sym typeface="Montserrat"/>
            </a:endParaRPr>
          </a:p>
          <a:p>
            <a:pPr marL="914400" lvl="1" indent="-311150" algn="l" rtl="0">
              <a:lnSpc>
                <a:spcPct val="150000"/>
              </a:lnSpc>
              <a:spcBef>
                <a:spcPts val="0"/>
              </a:spcBef>
              <a:spcAft>
                <a:spcPts val="0"/>
              </a:spcAft>
              <a:buSzPts val="1300"/>
              <a:buFont typeface="Montserrat"/>
              <a:buChar char="•"/>
            </a:pPr>
            <a:r>
              <a:rPr lang="en" sz="1300" b="1">
                <a:latin typeface="Montserrat"/>
                <a:ea typeface="Montserrat"/>
                <a:cs typeface="Montserrat"/>
                <a:sym typeface="Montserrat"/>
              </a:rPr>
              <a:t>Fix star representation to include data pulled from API. </a:t>
            </a:r>
            <a:endParaRPr sz="1300" b="1">
              <a:latin typeface="Montserrat"/>
              <a:ea typeface="Montserrat"/>
              <a:cs typeface="Montserrat"/>
              <a:sym typeface="Montserrat"/>
            </a:endParaRPr>
          </a:p>
        </p:txBody>
      </p:sp>
      <p:sp>
        <p:nvSpPr>
          <p:cNvPr id="189" name="Google Shape;189;p23"/>
          <p:cNvSpPr txBox="1"/>
          <p:nvPr/>
        </p:nvSpPr>
        <p:spPr>
          <a:xfrm>
            <a:off x="0" y="104275"/>
            <a:ext cx="9015300" cy="63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latin typeface="Libre Franklin"/>
                <a:ea typeface="Libre Franklin"/>
                <a:cs typeface="Libre Franklin"/>
                <a:sym typeface="Libre Franklin"/>
              </a:rPr>
              <a:t>   </a:t>
            </a:r>
            <a:r>
              <a:rPr lang="en" sz="2900" b="1">
                <a:latin typeface="Libre Franklin"/>
                <a:ea typeface="Libre Franklin"/>
                <a:cs typeface="Libre Franklin"/>
                <a:sym typeface="Libre Franklin"/>
              </a:rPr>
              <a:t>Future Considerations</a:t>
            </a:r>
            <a:endParaRPr sz="2900" b="1">
              <a:latin typeface="Libre Franklin"/>
              <a:ea typeface="Libre Franklin"/>
              <a:cs typeface="Libre Franklin"/>
              <a:sym typeface="Libre Franklin"/>
            </a:endParaRPr>
          </a:p>
        </p:txBody>
      </p:sp>
      <p:pic>
        <p:nvPicPr>
          <p:cNvPr id="190" name="Google Shape;190;p23"/>
          <p:cNvPicPr preferRelativeResize="0"/>
          <p:nvPr/>
        </p:nvPicPr>
        <p:blipFill>
          <a:blip r:embed="rId3">
            <a:alphaModFix/>
          </a:blip>
          <a:stretch>
            <a:fillRect/>
          </a:stretch>
        </p:blipFill>
        <p:spPr>
          <a:xfrm>
            <a:off x="7468400" y="210825"/>
            <a:ext cx="631199" cy="631199"/>
          </a:xfrm>
          <a:prstGeom prst="rect">
            <a:avLst/>
          </a:prstGeom>
          <a:noFill/>
          <a:ln>
            <a:noFill/>
          </a:ln>
        </p:spPr>
      </p:pic>
      <p:pic>
        <p:nvPicPr>
          <p:cNvPr id="191" name="Google Shape;191;p23"/>
          <p:cNvPicPr preferRelativeResize="0"/>
          <p:nvPr/>
        </p:nvPicPr>
        <p:blipFill>
          <a:blip r:embed="rId4">
            <a:alphaModFix/>
          </a:blip>
          <a:stretch>
            <a:fillRect/>
          </a:stretch>
        </p:blipFill>
        <p:spPr>
          <a:xfrm>
            <a:off x="7784350" y="492675"/>
            <a:ext cx="488475" cy="488475"/>
          </a:xfrm>
          <a:prstGeom prst="rect">
            <a:avLst/>
          </a:prstGeom>
          <a:noFill/>
          <a:ln>
            <a:noFill/>
          </a:ln>
        </p:spPr>
      </p:pic>
      <p:pic>
        <p:nvPicPr>
          <p:cNvPr id="192" name="Google Shape;192;p23"/>
          <p:cNvPicPr preferRelativeResize="0"/>
          <p:nvPr/>
        </p:nvPicPr>
        <p:blipFill>
          <a:blip r:embed="rId5">
            <a:alphaModFix/>
          </a:blip>
          <a:stretch>
            <a:fillRect/>
          </a:stretch>
        </p:blipFill>
        <p:spPr>
          <a:xfrm>
            <a:off x="54625" y="1114713"/>
            <a:ext cx="2157251" cy="2914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311700" y="581575"/>
            <a:ext cx="85206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Montserrat"/>
                <a:ea typeface="Montserrat"/>
                <a:cs typeface="Montserrat"/>
                <a:sym typeface="Montserrat"/>
              </a:rPr>
              <a:t>THIS CONCLUDES OUR PRESENTATION</a:t>
            </a:r>
            <a:endParaRPr>
              <a:latin typeface="Montserrat"/>
              <a:ea typeface="Montserrat"/>
              <a:cs typeface="Montserrat"/>
              <a:sym typeface="Montserrat"/>
            </a:endParaRPr>
          </a:p>
        </p:txBody>
      </p:sp>
      <p:pic>
        <p:nvPicPr>
          <p:cNvPr id="198" name="Google Shape;198;p24"/>
          <p:cNvPicPr preferRelativeResize="0"/>
          <p:nvPr/>
        </p:nvPicPr>
        <p:blipFill>
          <a:blip r:embed="rId3">
            <a:alphaModFix/>
          </a:blip>
          <a:stretch>
            <a:fillRect/>
          </a:stretch>
        </p:blipFill>
        <p:spPr>
          <a:xfrm>
            <a:off x="2361000" y="1178700"/>
            <a:ext cx="4572000" cy="3486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08"/>
        <p:cNvGrpSpPr/>
        <p:nvPr/>
      </p:nvGrpSpPr>
      <p:grpSpPr>
        <a:xfrm>
          <a:off x="0" y="0"/>
          <a:ext cx="0" cy="0"/>
          <a:chOff x="0" y="0"/>
          <a:chExt cx="0" cy="0"/>
        </a:xfrm>
      </p:grpSpPr>
      <p:sp>
        <p:nvSpPr>
          <p:cNvPr id="109" name="Google Shape;109;p13"/>
          <p:cNvSpPr txBox="1"/>
          <p:nvPr/>
        </p:nvSpPr>
        <p:spPr>
          <a:xfrm>
            <a:off x="141150" y="193600"/>
            <a:ext cx="8861700" cy="466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400" b="1" i="1">
                <a:solidFill>
                  <a:schemeClr val="dk1"/>
                </a:solidFill>
                <a:latin typeface="Montserrat"/>
                <a:ea typeface="Montserrat"/>
                <a:cs typeface="Montserrat"/>
                <a:sym typeface="Montserrat"/>
              </a:rPr>
              <a:t>our</a:t>
            </a:r>
            <a:r>
              <a:rPr lang="en" sz="4400" b="1" i="1">
                <a:solidFill>
                  <a:srgbClr val="666666"/>
                </a:solidFill>
                <a:latin typeface="Rockwell"/>
                <a:ea typeface="Rockwell"/>
                <a:cs typeface="Rockwell"/>
                <a:sym typeface="Rockwell"/>
              </a:rPr>
              <a:t> </a:t>
            </a:r>
            <a:r>
              <a:rPr lang="en" sz="4700" b="1" i="1">
                <a:solidFill>
                  <a:srgbClr val="666666"/>
                </a:solidFill>
                <a:latin typeface="Rockwell"/>
                <a:ea typeface="Rockwell"/>
                <a:cs typeface="Rockwell"/>
                <a:sym typeface="Rockwell"/>
              </a:rPr>
              <a:t>Journey</a:t>
            </a:r>
            <a:endParaRPr sz="4700" b="1" i="1">
              <a:solidFill>
                <a:srgbClr val="666666"/>
              </a:solidFill>
              <a:latin typeface="Rockwell"/>
              <a:ea typeface="Rockwell"/>
              <a:cs typeface="Rockwell"/>
              <a:sym typeface="Rockwell"/>
            </a:endParaRPr>
          </a:p>
          <a:p>
            <a:pPr marL="0" lvl="0" indent="0" algn="ctr" rtl="0">
              <a:spcBef>
                <a:spcPts val="0"/>
              </a:spcBef>
              <a:spcAft>
                <a:spcPts val="0"/>
              </a:spcAft>
              <a:buNone/>
            </a:pPr>
            <a:endParaRPr sz="4400" b="1">
              <a:solidFill>
                <a:srgbClr val="274E13"/>
              </a:solidFill>
              <a:latin typeface="Libre Franklin"/>
              <a:ea typeface="Libre Franklin"/>
              <a:cs typeface="Libre Franklin"/>
              <a:sym typeface="Libre Franklin"/>
            </a:endParaRPr>
          </a:p>
          <a:p>
            <a:pPr marL="457200" lvl="0" indent="0" algn="l" rtl="0">
              <a:spcBef>
                <a:spcPts val="0"/>
              </a:spcBef>
              <a:spcAft>
                <a:spcPts val="0"/>
              </a:spcAft>
              <a:buNone/>
            </a:pPr>
            <a:endParaRPr sz="2100" b="1">
              <a:solidFill>
                <a:srgbClr val="274E13"/>
              </a:solidFill>
              <a:latin typeface="Libre Franklin"/>
              <a:ea typeface="Libre Franklin"/>
              <a:cs typeface="Libre Franklin"/>
              <a:sym typeface="Libre Franklin"/>
            </a:endParaRPr>
          </a:p>
          <a:p>
            <a:pPr marL="457200" lvl="0" indent="-355600" algn="l" rtl="0">
              <a:spcBef>
                <a:spcPts val="0"/>
              </a:spcBef>
              <a:spcAft>
                <a:spcPts val="0"/>
              </a:spcAft>
              <a:buClr>
                <a:srgbClr val="274E13"/>
              </a:buClr>
              <a:buSzPts val="2000"/>
              <a:buFont typeface="Montserrat"/>
              <a:buChar char="●"/>
            </a:pPr>
            <a:r>
              <a:rPr lang="en" sz="2000" b="1">
                <a:solidFill>
                  <a:srgbClr val="274E13"/>
                </a:solidFill>
                <a:latin typeface="Montserrat"/>
                <a:ea typeface="Montserrat"/>
                <a:cs typeface="Montserrat"/>
                <a:sym typeface="Montserrat"/>
              </a:rPr>
              <a:t>This project was driven by a common love of every member in this group and that was a love for traveling.</a:t>
            </a:r>
            <a:endParaRPr sz="2000" b="1">
              <a:solidFill>
                <a:srgbClr val="274E13"/>
              </a:solidFill>
              <a:latin typeface="Montserrat"/>
              <a:ea typeface="Montserrat"/>
              <a:cs typeface="Montserrat"/>
              <a:sym typeface="Montserrat"/>
            </a:endParaRPr>
          </a:p>
          <a:p>
            <a:pPr marL="457200" lvl="0" indent="0" algn="l" rtl="0">
              <a:spcBef>
                <a:spcPts val="0"/>
              </a:spcBef>
              <a:spcAft>
                <a:spcPts val="0"/>
              </a:spcAft>
              <a:buNone/>
            </a:pPr>
            <a:endParaRPr sz="1000" b="1">
              <a:solidFill>
                <a:srgbClr val="274E13"/>
              </a:solidFill>
              <a:latin typeface="Montserrat"/>
              <a:ea typeface="Montserrat"/>
              <a:cs typeface="Montserrat"/>
              <a:sym typeface="Montserrat"/>
            </a:endParaRPr>
          </a:p>
          <a:p>
            <a:pPr marL="457200" lvl="0" indent="-355600" algn="l" rtl="0">
              <a:spcBef>
                <a:spcPts val="0"/>
              </a:spcBef>
              <a:spcAft>
                <a:spcPts val="0"/>
              </a:spcAft>
              <a:buClr>
                <a:srgbClr val="274E13"/>
              </a:buClr>
              <a:buSzPts val="2000"/>
              <a:buFont typeface="Montserrat"/>
              <a:buChar char="●"/>
            </a:pPr>
            <a:r>
              <a:rPr lang="en" sz="2000" b="1">
                <a:solidFill>
                  <a:srgbClr val="274E13"/>
                </a:solidFill>
                <a:latin typeface="Montserrat"/>
                <a:ea typeface="Montserrat"/>
                <a:cs typeface="Montserrat"/>
                <a:sym typeface="Montserrat"/>
              </a:rPr>
              <a:t>This prompted us to create a dashboard that would allow a user to search an area, select one of the five categories, and be presented with the top ten of the selected category as well as the Yelp review.</a:t>
            </a:r>
            <a:endParaRPr sz="2000" b="1">
              <a:solidFill>
                <a:srgbClr val="274E13"/>
              </a:solidFill>
              <a:latin typeface="Montserrat"/>
              <a:ea typeface="Montserrat"/>
              <a:cs typeface="Montserrat"/>
              <a:sym typeface="Montserrat"/>
            </a:endParaRPr>
          </a:p>
          <a:p>
            <a:pPr marL="0" lvl="0" indent="0" algn="l" rtl="0">
              <a:spcBef>
                <a:spcPts val="0"/>
              </a:spcBef>
              <a:spcAft>
                <a:spcPts val="0"/>
              </a:spcAft>
              <a:buNone/>
            </a:pPr>
            <a:endParaRPr sz="900" b="1">
              <a:solidFill>
                <a:srgbClr val="274E13"/>
              </a:solidFill>
              <a:latin typeface="Montserrat"/>
              <a:ea typeface="Montserrat"/>
              <a:cs typeface="Montserrat"/>
              <a:sym typeface="Montserrat"/>
            </a:endParaRPr>
          </a:p>
          <a:p>
            <a:pPr marL="457200" lvl="0" indent="-355600" algn="l" rtl="0">
              <a:spcBef>
                <a:spcPts val="0"/>
              </a:spcBef>
              <a:spcAft>
                <a:spcPts val="0"/>
              </a:spcAft>
              <a:buClr>
                <a:srgbClr val="274E13"/>
              </a:buClr>
              <a:buSzPts val="2000"/>
              <a:buFont typeface="Montserrat"/>
              <a:buChar char="●"/>
            </a:pPr>
            <a:r>
              <a:rPr lang="en" sz="2000" b="1">
                <a:solidFill>
                  <a:srgbClr val="274E13"/>
                </a:solidFill>
                <a:latin typeface="Montserrat"/>
                <a:ea typeface="Montserrat"/>
                <a:cs typeface="Montserrat"/>
                <a:sym typeface="Montserrat"/>
              </a:rPr>
              <a:t>This would assist a person when determining where to travel based on these five categories.</a:t>
            </a:r>
            <a:endParaRPr sz="2000" b="1">
              <a:solidFill>
                <a:srgbClr val="274E13"/>
              </a:solidFill>
              <a:latin typeface="Montserrat"/>
              <a:ea typeface="Montserrat"/>
              <a:cs typeface="Montserrat"/>
              <a:sym typeface="Montserrat"/>
            </a:endParaRPr>
          </a:p>
        </p:txBody>
      </p:sp>
      <p:pic>
        <p:nvPicPr>
          <p:cNvPr id="110" name="Google Shape;110;p13"/>
          <p:cNvPicPr preferRelativeResize="0"/>
          <p:nvPr/>
        </p:nvPicPr>
        <p:blipFill>
          <a:blip r:embed="rId3">
            <a:alphaModFix/>
          </a:blip>
          <a:stretch>
            <a:fillRect/>
          </a:stretch>
        </p:blipFill>
        <p:spPr>
          <a:xfrm>
            <a:off x="205450" y="248850"/>
            <a:ext cx="2310151" cy="1382999"/>
          </a:xfrm>
          <a:prstGeom prst="rect">
            <a:avLst/>
          </a:prstGeom>
          <a:noFill/>
          <a:ln>
            <a:noFill/>
          </a:ln>
        </p:spPr>
      </p:pic>
      <p:pic>
        <p:nvPicPr>
          <p:cNvPr id="111" name="Google Shape;111;p13"/>
          <p:cNvPicPr preferRelativeResize="0"/>
          <p:nvPr/>
        </p:nvPicPr>
        <p:blipFill>
          <a:blip r:embed="rId4">
            <a:alphaModFix/>
          </a:blip>
          <a:stretch>
            <a:fillRect/>
          </a:stretch>
        </p:blipFill>
        <p:spPr>
          <a:xfrm>
            <a:off x="6552000" y="248850"/>
            <a:ext cx="2310150" cy="138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287225" y="448750"/>
            <a:ext cx="6952800" cy="572700"/>
          </a:xfrm>
          <a:prstGeom prst="rect">
            <a:avLst/>
          </a:prstGeom>
          <a:gradFill>
            <a:gsLst>
              <a:gs pos="0">
                <a:srgbClr val="DCECD5"/>
              </a:gs>
              <a:gs pos="100000">
                <a:srgbClr val="93BC81"/>
              </a:gs>
            </a:gsLst>
            <a:path path="circle">
              <a:fillToRect l="50000" t="50000" r="50000" b="50000"/>
            </a:path>
            <a:tileRect/>
          </a:gradFill>
        </p:spPr>
        <p:txBody>
          <a:bodyPr spcFirstLastPara="1" wrap="square" lIns="0" tIns="0" rIns="0" bIns="0" anchor="t" anchorCtr="0">
            <a:noAutofit/>
          </a:bodyPr>
          <a:lstStyle/>
          <a:p>
            <a:pPr marL="0" lvl="0" indent="0" algn="l" rtl="0">
              <a:spcBef>
                <a:spcPts val="0"/>
              </a:spcBef>
              <a:spcAft>
                <a:spcPts val="0"/>
              </a:spcAft>
              <a:buNone/>
            </a:pPr>
            <a:r>
              <a:rPr lang="en" sz="3100">
                <a:solidFill>
                  <a:srgbClr val="274E13"/>
                </a:solidFill>
                <a:latin typeface="Montserrat"/>
                <a:ea typeface="Montserrat"/>
                <a:cs typeface="Montserrat"/>
                <a:sym typeface="Montserrat"/>
              </a:rPr>
              <a:t>Data Collection</a:t>
            </a:r>
            <a:endParaRPr sz="3100">
              <a:solidFill>
                <a:srgbClr val="274E13"/>
              </a:solidFill>
              <a:latin typeface="Montserrat"/>
              <a:ea typeface="Montserrat"/>
              <a:cs typeface="Montserrat"/>
              <a:sym typeface="Montserrat"/>
            </a:endParaRPr>
          </a:p>
        </p:txBody>
      </p:sp>
      <p:sp>
        <p:nvSpPr>
          <p:cNvPr id="117" name="Google Shape;117;p14"/>
          <p:cNvSpPr txBox="1">
            <a:spLocks noGrp="1"/>
          </p:cNvSpPr>
          <p:nvPr>
            <p:ph type="body" idx="1"/>
          </p:nvPr>
        </p:nvSpPr>
        <p:spPr>
          <a:xfrm>
            <a:off x="172800" y="1152475"/>
            <a:ext cx="8659500" cy="3416400"/>
          </a:xfrm>
          <a:prstGeom prst="rect">
            <a:avLst/>
          </a:prstGeom>
          <a:gradFill>
            <a:gsLst>
              <a:gs pos="0">
                <a:srgbClr val="DCECD5"/>
              </a:gs>
              <a:gs pos="100000">
                <a:srgbClr val="93BC81"/>
              </a:gs>
            </a:gsLst>
            <a:path path="circle">
              <a:fillToRect l="50000" t="50000" r="50000" b="50000"/>
            </a:path>
            <a:tileRect/>
          </a:gradFill>
        </p:spPr>
        <p:txBody>
          <a:bodyPr spcFirstLastPara="1" wrap="square" lIns="0" tIns="0" rIns="0" bIns="0" anchor="t" anchorCtr="0">
            <a:noAutofit/>
          </a:bodyPr>
          <a:lstStyle/>
          <a:p>
            <a:pPr marL="0" lvl="0" indent="0" algn="l" rtl="0">
              <a:spcBef>
                <a:spcPts val="800"/>
              </a:spcBef>
              <a:spcAft>
                <a:spcPts val="0"/>
              </a:spcAft>
              <a:buNone/>
            </a:pPr>
            <a:endParaRPr/>
          </a:p>
        </p:txBody>
      </p:sp>
      <p:pic>
        <p:nvPicPr>
          <p:cNvPr id="118" name="Google Shape;118;p14"/>
          <p:cNvPicPr preferRelativeResize="0"/>
          <p:nvPr/>
        </p:nvPicPr>
        <p:blipFill>
          <a:blip r:embed="rId3">
            <a:alphaModFix/>
          </a:blip>
          <a:stretch>
            <a:fillRect/>
          </a:stretch>
        </p:blipFill>
        <p:spPr>
          <a:xfrm>
            <a:off x="650750" y="2571750"/>
            <a:ext cx="2619877" cy="1207725"/>
          </a:xfrm>
          <a:prstGeom prst="rect">
            <a:avLst/>
          </a:prstGeom>
          <a:noFill/>
          <a:ln>
            <a:noFill/>
          </a:ln>
        </p:spPr>
      </p:pic>
      <p:pic>
        <p:nvPicPr>
          <p:cNvPr id="119" name="Google Shape;119;p14"/>
          <p:cNvPicPr preferRelativeResize="0"/>
          <p:nvPr/>
        </p:nvPicPr>
        <p:blipFill>
          <a:blip r:embed="rId4">
            <a:alphaModFix/>
          </a:blip>
          <a:stretch>
            <a:fillRect/>
          </a:stretch>
        </p:blipFill>
        <p:spPr>
          <a:xfrm>
            <a:off x="5063850" y="2752600"/>
            <a:ext cx="2746925" cy="1207725"/>
          </a:xfrm>
          <a:prstGeom prst="rect">
            <a:avLst/>
          </a:prstGeom>
          <a:noFill/>
          <a:ln>
            <a:noFill/>
          </a:ln>
        </p:spPr>
      </p:pic>
      <p:pic>
        <p:nvPicPr>
          <p:cNvPr id="120" name="Google Shape;120;p14"/>
          <p:cNvPicPr preferRelativeResize="0"/>
          <p:nvPr/>
        </p:nvPicPr>
        <p:blipFill>
          <a:blip r:embed="rId5">
            <a:alphaModFix/>
          </a:blip>
          <a:stretch>
            <a:fillRect/>
          </a:stretch>
        </p:blipFill>
        <p:spPr>
          <a:xfrm>
            <a:off x="7289050" y="228800"/>
            <a:ext cx="1543250" cy="792650"/>
          </a:xfrm>
          <a:prstGeom prst="rect">
            <a:avLst/>
          </a:prstGeom>
          <a:noFill/>
          <a:ln>
            <a:noFill/>
          </a:ln>
        </p:spPr>
      </p:pic>
      <p:sp>
        <p:nvSpPr>
          <p:cNvPr id="121" name="Google Shape;121;p14"/>
          <p:cNvSpPr txBox="1"/>
          <p:nvPr/>
        </p:nvSpPr>
        <p:spPr>
          <a:xfrm>
            <a:off x="3039825" y="1642500"/>
            <a:ext cx="2376900" cy="400200"/>
          </a:xfrm>
          <a:prstGeom prst="rect">
            <a:avLst/>
          </a:prstGeom>
          <a:gradFill>
            <a:gsLst>
              <a:gs pos="0">
                <a:srgbClr val="DCECD5"/>
              </a:gs>
              <a:gs pos="100000">
                <a:srgbClr val="93BC81"/>
              </a:gs>
            </a:gsLst>
            <a:path path="circle">
              <a:fillToRect l="50000" t="50000" r="50000" b="50000"/>
            </a:path>
            <a:tileRect/>
          </a:gra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274E13"/>
                </a:solidFill>
                <a:latin typeface="Libre Franklin"/>
                <a:ea typeface="Libre Franklin"/>
                <a:cs typeface="Libre Franklin"/>
                <a:sym typeface="Libre Franklin"/>
              </a:rPr>
              <a:t>To begin our journey, </a:t>
            </a:r>
            <a:endParaRPr b="1">
              <a:solidFill>
                <a:srgbClr val="274E13"/>
              </a:solidFill>
              <a:latin typeface="Libre Franklin"/>
              <a:ea typeface="Libre Franklin"/>
              <a:cs typeface="Libre Franklin"/>
              <a:sym typeface="Libre Franklin"/>
            </a:endParaRPr>
          </a:p>
        </p:txBody>
      </p:sp>
      <p:cxnSp>
        <p:nvCxnSpPr>
          <p:cNvPr id="122" name="Google Shape;122;p14"/>
          <p:cNvCxnSpPr/>
          <p:nvPr/>
        </p:nvCxnSpPr>
        <p:spPr>
          <a:xfrm>
            <a:off x="4464200" y="2389675"/>
            <a:ext cx="0" cy="1763700"/>
          </a:xfrm>
          <a:prstGeom prst="straightConnector1">
            <a:avLst/>
          </a:prstGeom>
          <a:noFill/>
          <a:ln w="9525" cap="flat" cmpd="sng">
            <a:solidFill>
              <a:schemeClr val="dk2"/>
            </a:solidFill>
            <a:prstDash val="solid"/>
            <a:round/>
            <a:headEnd type="none" w="med" len="med"/>
            <a:tailEnd type="none" w="med" len="med"/>
          </a:ln>
        </p:spPr>
      </p:cxnSp>
      <p:pic>
        <p:nvPicPr>
          <p:cNvPr id="123" name="Google Shape;123;p14"/>
          <p:cNvPicPr preferRelativeResize="0"/>
          <p:nvPr/>
        </p:nvPicPr>
        <p:blipFill>
          <a:blip r:embed="rId6">
            <a:alphaModFix/>
          </a:blip>
          <a:stretch>
            <a:fillRect/>
          </a:stretch>
        </p:blipFill>
        <p:spPr>
          <a:xfrm>
            <a:off x="650750" y="2571750"/>
            <a:ext cx="3138851" cy="1569425"/>
          </a:xfrm>
          <a:prstGeom prst="rect">
            <a:avLst/>
          </a:prstGeom>
          <a:noFill/>
          <a:ln>
            <a:noFill/>
          </a:ln>
        </p:spPr>
      </p:pic>
      <p:sp>
        <p:nvSpPr>
          <p:cNvPr id="124" name="Google Shape;124;p14"/>
          <p:cNvSpPr/>
          <p:nvPr/>
        </p:nvSpPr>
        <p:spPr>
          <a:xfrm>
            <a:off x="5063850" y="2571850"/>
            <a:ext cx="3072300" cy="156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pic>
        <p:nvPicPr>
          <p:cNvPr id="125" name="Google Shape;125;p14"/>
          <p:cNvPicPr preferRelativeResize="0"/>
          <p:nvPr/>
        </p:nvPicPr>
        <p:blipFill>
          <a:blip r:embed="rId7">
            <a:alphaModFix/>
          </a:blip>
          <a:stretch>
            <a:fillRect/>
          </a:stretch>
        </p:blipFill>
        <p:spPr>
          <a:xfrm>
            <a:off x="5241827" y="2933175"/>
            <a:ext cx="2746925" cy="7774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5"/>
          <p:cNvSpPr txBox="1">
            <a:spLocks noGrp="1"/>
          </p:cNvSpPr>
          <p:nvPr>
            <p:ph type="title"/>
          </p:nvPr>
        </p:nvSpPr>
        <p:spPr>
          <a:xfrm>
            <a:off x="311700" y="445025"/>
            <a:ext cx="6912000" cy="572700"/>
          </a:xfrm>
          <a:prstGeom prst="rect">
            <a:avLst/>
          </a:prstGeom>
          <a:gradFill>
            <a:gsLst>
              <a:gs pos="0">
                <a:srgbClr val="DCECD5"/>
              </a:gs>
              <a:gs pos="100000">
                <a:srgbClr val="93BC81"/>
              </a:gs>
            </a:gsLst>
            <a:path path="circle">
              <a:fillToRect l="50000" t="50000" r="50000" b="50000"/>
            </a:path>
            <a:tileRect/>
          </a:gradFill>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3100">
                <a:solidFill>
                  <a:srgbClr val="274E13"/>
                </a:solidFill>
                <a:latin typeface="Montserrat"/>
                <a:ea typeface="Montserrat"/>
                <a:cs typeface="Montserrat"/>
                <a:sym typeface="Montserrat"/>
              </a:rPr>
              <a:t>Data Cleaning</a:t>
            </a:r>
            <a:endParaRPr sz="2100">
              <a:solidFill>
                <a:srgbClr val="274E13"/>
              </a:solidFill>
              <a:latin typeface="Montserrat"/>
              <a:ea typeface="Montserrat"/>
              <a:cs typeface="Montserrat"/>
              <a:sym typeface="Montserrat"/>
            </a:endParaRPr>
          </a:p>
        </p:txBody>
      </p:sp>
      <p:sp>
        <p:nvSpPr>
          <p:cNvPr id="131" name="Google Shape;131;p15"/>
          <p:cNvSpPr txBox="1">
            <a:spLocks noGrp="1"/>
          </p:cNvSpPr>
          <p:nvPr>
            <p:ph type="body" idx="1"/>
          </p:nvPr>
        </p:nvSpPr>
        <p:spPr>
          <a:xfrm>
            <a:off x="311700" y="1127700"/>
            <a:ext cx="8520600" cy="3719100"/>
          </a:xfrm>
          <a:prstGeom prst="rect">
            <a:avLst/>
          </a:prstGeom>
          <a:gradFill>
            <a:gsLst>
              <a:gs pos="0">
                <a:srgbClr val="DCECD5"/>
              </a:gs>
              <a:gs pos="100000">
                <a:srgbClr val="93BC81"/>
              </a:gs>
            </a:gsLst>
            <a:path path="circle">
              <a:fillToRect l="50000" t="50000" r="50000" b="50000"/>
            </a:path>
            <a:tileRect/>
          </a:gradFill>
        </p:spPr>
        <p:txBody>
          <a:bodyPr spcFirstLastPara="1" wrap="square" lIns="0" tIns="0" rIns="0" bIns="0" anchor="t" anchorCtr="0">
            <a:noAutofit/>
          </a:bodyPr>
          <a:lstStyle/>
          <a:p>
            <a:pPr marL="457200" lvl="0" indent="-317500" algn="l" rtl="0">
              <a:spcBef>
                <a:spcPts val="800"/>
              </a:spcBef>
              <a:spcAft>
                <a:spcPts val="0"/>
              </a:spcAft>
              <a:buSzPts val="1400"/>
              <a:buFont typeface="Montserrat"/>
              <a:buChar char="●"/>
            </a:pPr>
            <a:r>
              <a:rPr lang="en" sz="1400">
                <a:latin typeface="Montserrat"/>
                <a:ea typeface="Montserrat"/>
                <a:cs typeface="Montserrat"/>
                <a:sym typeface="Montserrat"/>
              </a:rPr>
              <a:t>Rounded latitude and longitude (preventing new entries for locations in close proximity)</a:t>
            </a:r>
            <a:endParaRPr sz="140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sz="1400">
                <a:latin typeface="Montserrat"/>
                <a:ea typeface="Montserrat"/>
                <a:cs typeface="Montserrat"/>
                <a:sym typeface="Montserrat"/>
              </a:rPr>
              <a:t>Added error code for locations not found</a:t>
            </a:r>
            <a:endParaRPr sz="140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sz="1400">
                <a:latin typeface="Montserrat"/>
                <a:ea typeface="Montserrat"/>
                <a:cs typeface="Montserrat"/>
                <a:sym typeface="Montserrat"/>
              </a:rPr>
              <a:t>Included code to find missing price information</a:t>
            </a:r>
            <a:endParaRPr sz="1400">
              <a:latin typeface="Montserrat"/>
              <a:ea typeface="Montserrat"/>
              <a:cs typeface="Montserrat"/>
              <a:sym typeface="Montserrat"/>
            </a:endParaRPr>
          </a:p>
          <a:p>
            <a:pPr marL="457200" lvl="0" indent="-317500" algn="l" rtl="0">
              <a:spcBef>
                <a:spcPts val="800"/>
              </a:spcBef>
              <a:spcAft>
                <a:spcPts val="0"/>
              </a:spcAft>
              <a:buSzPts val="1400"/>
              <a:buFont typeface="Montserrat"/>
              <a:buChar char="●"/>
            </a:pPr>
            <a:r>
              <a:rPr lang="en" sz="1400"/>
              <a:t>Python code to retrieve data from SQL database. Only the top 10 highest rated places are returned.</a:t>
            </a:r>
            <a:endParaRPr sz="1400"/>
          </a:p>
          <a:p>
            <a:pPr marL="457200" lvl="0" indent="0" algn="l" rtl="0">
              <a:spcBef>
                <a:spcPts val="800"/>
              </a:spcBef>
              <a:spcAft>
                <a:spcPts val="0"/>
              </a:spcAft>
              <a:buNone/>
            </a:pPr>
            <a:endParaRPr sz="1400">
              <a:latin typeface="Montserrat"/>
              <a:ea typeface="Montserrat"/>
              <a:cs typeface="Montserrat"/>
              <a:sym typeface="Montserrat"/>
            </a:endParaRPr>
          </a:p>
          <a:p>
            <a:pPr marL="0" lvl="0" indent="0" algn="l" rtl="0">
              <a:spcBef>
                <a:spcPts val="800"/>
              </a:spcBef>
              <a:spcAft>
                <a:spcPts val="0"/>
              </a:spcAft>
              <a:buNone/>
            </a:pPr>
            <a:r>
              <a:rPr lang="en" sz="1400">
                <a:latin typeface="Montserrat"/>
                <a:ea typeface="Montserrat"/>
                <a:cs typeface="Montserrat"/>
                <a:sym typeface="Montserrat"/>
              </a:rPr>
              <a:t> </a:t>
            </a:r>
            <a:endParaRPr sz="1400">
              <a:latin typeface="Montserrat"/>
              <a:ea typeface="Montserrat"/>
              <a:cs typeface="Montserrat"/>
              <a:sym typeface="Montserrat"/>
            </a:endParaRPr>
          </a:p>
          <a:p>
            <a:pPr marL="1371600" lvl="0" indent="0" algn="l" rtl="0">
              <a:spcBef>
                <a:spcPts val="800"/>
              </a:spcBef>
              <a:spcAft>
                <a:spcPts val="0"/>
              </a:spcAft>
              <a:buNone/>
            </a:pPr>
            <a:endParaRPr sz="1400">
              <a:latin typeface="Montserrat"/>
              <a:ea typeface="Montserrat"/>
              <a:cs typeface="Montserrat"/>
              <a:sym typeface="Montserrat"/>
            </a:endParaRPr>
          </a:p>
          <a:p>
            <a:pPr marL="0" lvl="0" indent="0" algn="l" rtl="0">
              <a:spcBef>
                <a:spcPts val="800"/>
              </a:spcBef>
              <a:spcAft>
                <a:spcPts val="0"/>
              </a:spcAft>
              <a:buNone/>
            </a:pPr>
            <a:r>
              <a:rPr lang="en" sz="1400">
                <a:latin typeface="Montserrat"/>
                <a:ea typeface="Montserrat"/>
                <a:cs typeface="Montserrat"/>
                <a:sym typeface="Montserrat"/>
              </a:rPr>
              <a:t> </a:t>
            </a:r>
            <a:endParaRPr sz="1400">
              <a:latin typeface="Montserrat"/>
              <a:ea typeface="Montserrat"/>
              <a:cs typeface="Montserrat"/>
              <a:sym typeface="Montserrat"/>
            </a:endParaRPr>
          </a:p>
          <a:p>
            <a:pPr marL="0" lvl="0" indent="0" algn="l" rtl="0">
              <a:spcBef>
                <a:spcPts val="800"/>
              </a:spcBef>
              <a:spcAft>
                <a:spcPts val="0"/>
              </a:spcAft>
              <a:buNone/>
            </a:pPr>
            <a:endParaRPr sz="1400">
              <a:latin typeface="Montserrat"/>
              <a:ea typeface="Montserrat"/>
              <a:cs typeface="Montserrat"/>
              <a:sym typeface="Montserrat"/>
            </a:endParaRPr>
          </a:p>
          <a:p>
            <a:pPr marL="0" lvl="0" indent="0" algn="l" rtl="0">
              <a:spcBef>
                <a:spcPts val="800"/>
              </a:spcBef>
              <a:spcAft>
                <a:spcPts val="0"/>
              </a:spcAft>
              <a:buNone/>
            </a:pPr>
            <a:endParaRPr sz="1400">
              <a:latin typeface="Montserrat"/>
              <a:ea typeface="Montserrat"/>
              <a:cs typeface="Montserrat"/>
              <a:sym typeface="Montserrat"/>
            </a:endParaRPr>
          </a:p>
        </p:txBody>
      </p:sp>
      <p:pic>
        <p:nvPicPr>
          <p:cNvPr id="132" name="Google Shape;132;p15"/>
          <p:cNvPicPr preferRelativeResize="0"/>
          <p:nvPr/>
        </p:nvPicPr>
        <p:blipFill>
          <a:blip r:embed="rId3">
            <a:alphaModFix/>
          </a:blip>
          <a:stretch>
            <a:fillRect/>
          </a:stretch>
        </p:blipFill>
        <p:spPr>
          <a:xfrm>
            <a:off x="4591375" y="2240650"/>
            <a:ext cx="4240925" cy="2606149"/>
          </a:xfrm>
          <a:prstGeom prst="rect">
            <a:avLst/>
          </a:prstGeom>
          <a:noFill/>
          <a:ln>
            <a:noFill/>
          </a:ln>
        </p:spPr>
      </p:pic>
      <p:pic>
        <p:nvPicPr>
          <p:cNvPr id="133" name="Google Shape;133;p15"/>
          <p:cNvPicPr preferRelativeResize="0"/>
          <p:nvPr/>
        </p:nvPicPr>
        <p:blipFill>
          <a:blip r:embed="rId4">
            <a:alphaModFix/>
          </a:blip>
          <a:stretch>
            <a:fillRect/>
          </a:stretch>
        </p:blipFill>
        <p:spPr>
          <a:xfrm>
            <a:off x="7279700" y="147100"/>
            <a:ext cx="1552600" cy="870625"/>
          </a:xfrm>
          <a:prstGeom prst="rect">
            <a:avLst/>
          </a:prstGeom>
          <a:noFill/>
          <a:ln>
            <a:noFill/>
          </a:ln>
        </p:spPr>
      </p:pic>
      <p:pic>
        <p:nvPicPr>
          <p:cNvPr id="134" name="Google Shape;134;p15"/>
          <p:cNvPicPr preferRelativeResize="0"/>
          <p:nvPr/>
        </p:nvPicPr>
        <p:blipFill>
          <a:blip r:embed="rId5">
            <a:alphaModFix/>
          </a:blip>
          <a:stretch>
            <a:fillRect/>
          </a:stretch>
        </p:blipFill>
        <p:spPr>
          <a:xfrm>
            <a:off x="311700" y="2240650"/>
            <a:ext cx="4279673" cy="2606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txBox="1">
            <a:spLocks noGrp="1"/>
          </p:cNvSpPr>
          <p:nvPr>
            <p:ph type="title"/>
          </p:nvPr>
        </p:nvSpPr>
        <p:spPr>
          <a:xfrm>
            <a:off x="0" y="0"/>
            <a:ext cx="9144000" cy="744600"/>
          </a:xfrm>
          <a:prstGeom prst="rect">
            <a:avLst/>
          </a:prstGeom>
          <a:gradFill>
            <a:gsLst>
              <a:gs pos="0">
                <a:srgbClr val="DCECD5"/>
              </a:gs>
              <a:gs pos="100000">
                <a:srgbClr val="93BC81"/>
              </a:gs>
            </a:gsLst>
            <a:path path="circle">
              <a:fillToRect l="50000" t="50000" r="50000" b="50000"/>
            </a:path>
            <a:tileRect/>
          </a:gradFill>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3400">
                <a:solidFill>
                  <a:srgbClr val="274E13"/>
                </a:solidFill>
                <a:latin typeface="Montserrat"/>
                <a:ea typeface="Montserrat"/>
                <a:cs typeface="Montserrat"/>
                <a:sym typeface="Montserrat"/>
              </a:rPr>
              <a:t>Architecture</a:t>
            </a:r>
            <a:endParaRPr>
              <a:solidFill>
                <a:srgbClr val="274E13"/>
              </a:solidFill>
              <a:latin typeface="Montserrat"/>
              <a:ea typeface="Montserrat"/>
              <a:cs typeface="Montserrat"/>
              <a:sym typeface="Montserrat"/>
            </a:endParaRPr>
          </a:p>
        </p:txBody>
      </p:sp>
      <p:sp>
        <p:nvSpPr>
          <p:cNvPr id="140" name="Google Shape;140;p16"/>
          <p:cNvSpPr txBox="1"/>
          <p:nvPr/>
        </p:nvSpPr>
        <p:spPr>
          <a:xfrm>
            <a:off x="7246675" y="2575325"/>
            <a:ext cx="7725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00">
              <a:latin typeface="Libre Franklin"/>
              <a:ea typeface="Libre Franklin"/>
              <a:cs typeface="Libre Franklin"/>
              <a:sym typeface="Libre Franklin"/>
            </a:endParaRPr>
          </a:p>
        </p:txBody>
      </p:sp>
      <p:pic>
        <p:nvPicPr>
          <p:cNvPr id="141" name="Google Shape;141;p16"/>
          <p:cNvPicPr preferRelativeResize="0"/>
          <p:nvPr/>
        </p:nvPicPr>
        <p:blipFill>
          <a:blip r:embed="rId3">
            <a:alphaModFix/>
          </a:blip>
          <a:stretch>
            <a:fillRect/>
          </a:stretch>
        </p:blipFill>
        <p:spPr>
          <a:xfrm>
            <a:off x="407425" y="910350"/>
            <a:ext cx="8358174" cy="4109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title"/>
          </p:nvPr>
        </p:nvSpPr>
        <p:spPr>
          <a:xfrm>
            <a:off x="311688" y="434075"/>
            <a:ext cx="8520600" cy="572700"/>
          </a:xfrm>
          <a:prstGeom prst="rect">
            <a:avLst/>
          </a:prstGeom>
          <a:gradFill>
            <a:gsLst>
              <a:gs pos="0">
                <a:srgbClr val="DCECD5"/>
              </a:gs>
              <a:gs pos="100000">
                <a:srgbClr val="93BC81"/>
              </a:gs>
            </a:gsLst>
            <a:path path="circle">
              <a:fillToRect l="50000" t="50000" r="50000" b="50000"/>
            </a:path>
            <a:tileRect/>
          </a:gradFill>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3400">
                <a:solidFill>
                  <a:srgbClr val="274E13"/>
                </a:solidFill>
                <a:latin typeface="Montserrat"/>
                <a:ea typeface="Montserrat"/>
                <a:cs typeface="Montserrat"/>
                <a:sym typeface="Montserrat"/>
              </a:rPr>
              <a:t>Database</a:t>
            </a:r>
            <a:endParaRPr>
              <a:solidFill>
                <a:srgbClr val="274E13"/>
              </a:solidFill>
              <a:latin typeface="Montserrat"/>
              <a:ea typeface="Montserrat"/>
              <a:cs typeface="Montserrat"/>
              <a:sym typeface="Montserrat"/>
            </a:endParaRPr>
          </a:p>
        </p:txBody>
      </p:sp>
      <p:sp>
        <p:nvSpPr>
          <p:cNvPr id="147" name="Google Shape;147;p17"/>
          <p:cNvSpPr txBox="1">
            <a:spLocks noGrp="1"/>
          </p:cNvSpPr>
          <p:nvPr>
            <p:ph type="body" idx="1"/>
          </p:nvPr>
        </p:nvSpPr>
        <p:spPr>
          <a:xfrm>
            <a:off x="311700" y="1152475"/>
            <a:ext cx="8520600" cy="3416400"/>
          </a:xfrm>
          <a:prstGeom prst="rect">
            <a:avLst/>
          </a:prstGeom>
          <a:gradFill>
            <a:gsLst>
              <a:gs pos="0">
                <a:srgbClr val="DCECD5"/>
              </a:gs>
              <a:gs pos="100000">
                <a:srgbClr val="93BC81"/>
              </a:gs>
            </a:gsLst>
            <a:path path="circle">
              <a:fillToRect l="50000" t="50000" r="50000" b="50000"/>
            </a:path>
            <a:tileRect/>
          </a:gradFill>
        </p:spPr>
        <p:txBody>
          <a:bodyPr spcFirstLastPara="1" wrap="square" lIns="0" tIns="0" rIns="0" bIns="0" anchor="t" anchorCtr="0">
            <a:noAutofit/>
          </a:bodyPr>
          <a:lstStyle/>
          <a:p>
            <a:pPr marL="0" lvl="0" indent="0" algn="l" rtl="0">
              <a:spcBef>
                <a:spcPts val="800"/>
              </a:spcBef>
              <a:spcAft>
                <a:spcPts val="0"/>
              </a:spcAft>
              <a:buNone/>
            </a:pPr>
            <a:endParaRPr/>
          </a:p>
        </p:txBody>
      </p:sp>
      <p:pic>
        <p:nvPicPr>
          <p:cNvPr id="148" name="Google Shape;148;p17"/>
          <p:cNvPicPr preferRelativeResize="0"/>
          <p:nvPr/>
        </p:nvPicPr>
        <p:blipFill>
          <a:blip r:embed="rId3">
            <a:alphaModFix/>
          </a:blip>
          <a:stretch>
            <a:fillRect/>
          </a:stretch>
        </p:blipFill>
        <p:spPr>
          <a:xfrm>
            <a:off x="7738500" y="286000"/>
            <a:ext cx="1135850" cy="720775"/>
          </a:xfrm>
          <a:prstGeom prst="rect">
            <a:avLst/>
          </a:prstGeom>
          <a:noFill/>
          <a:ln>
            <a:noFill/>
          </a:ln>
        </p:spPr>
      </p:pic>
      <p:pic>
        <p:nvPicPr>
          <p:cNvPr id="149" name="Google Shape;149;p17"/>
          <p:cNvPicPr preferRelativeResize="0"/>
          <p:nvPr/>
        </p:nvPicPr>
        <p:blipFill>
          <a:blip r:embed="rId4">
            <a:alphaModFix/>
          </a:blip>
          <a:stretch>
            <a:fillRect/>
          </a:stretch>
        </p:blipFill>
        <p:spPr>
          <a:xfrm>
            <a:off x="6832949" y="1938838"/>
            <a:ext cx="1782100" cy="1740125"/>
          </a:xfrm>
          <a:prstGeom prst="rect">
            <a:avLst/>
          </a:prstGeom>
          <a:noFill/>
          <a:ln>
            <a:noFill/>
          </a:ln>
        </p:spPr>
      </p:pic>
      <p:pic>
        <p:nvPicPr>
          <p:cNvPr id="150" name="Google Shape;150;p17"/>
          <p:cNvPicPr preferRelativeResize="0"/>
          <p:nvPr/>
        </p:nvPicPr>
        <p:blipFill>
          <a:blip r:embed="rId5">
            <a:alphaModFix/>
          </a:blip>
          <a:stretch>
            <a:fillRect/>
          </a:stretch>
        </p:blipFill>
        <p:spPr>
          <a:xfrm>
            <a:off x="311700" y="1152475"/>
            <a:ext cx="6187450" cy="3465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54"/>
        <p:cNvGrpSpPr/>
        <p:nvPr/>
      </p:nvGrpSpPr>
      <p:grpSpPr>
        <a:xfrm>
          <a:off x="0" y="0"/>
          <a:ext cx="0" cy="0"/>
          <a:chOff x="0" y="0"/>
          <a:chExt cx="0" cy="0"/>
        </a:xfrm>
      </p:grpSpPr>
      <p:sp>
        <p:nvSpPr>
          <p:cNvPr id="155" name="Google Shape;155;p18"/>
          <p:cNvSpPr txBox="1">
            <a:spLocks noGrp="1"/>
          </p:cNvSpPr>
          <p:nvPr>
            <p:ph type="title"/>
          </p:nvPr>
        </p:nvSpPr>
        <p:spPr>
          <a:xfrm>
            <a:off x="140250" y="60150"/>
            <a:ext cx="2367300" cy="4762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This visual shows a location input in the search field. </a:t>
            </a:r>
            <a:endParaRPr>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a:latin typeface="Montserrat"/>
                <a:ea typeface="Montserrat"/>
                <a:cs typeface="Montserrat"/>
                <a:sym typeface="Montserrat"/>
              </a:rPr>
              <a:t>(Notice: There is no information displayed below, due to no button being selected.)</a:t>
            </a:r>
            <a:endParaRPr>
              <a:latin typeface="Montserrat"/>
              <a:ea typeface="Montserrat"/>
              <a:cs typeface="Montserrat"/>
              <a:sym typeface="Montserrat"/>
            </a:endParaRPr>
          </a:p>
        </p:txBody>
      </p:sp>
      <p:pic>
        <p:nvPicPr>
          <p:cNvPr id="156" name="Google Shape;156;p18"/>
          <p:cNvPicPr preferRelativeResize="0"/>
          <p:nvPr/>
        </p:nvPicPr>
        <p:blipFill>
          <a:blip r:embed="rId3">
            <a:alphaModFix/>
          </a:blip>
          <a:stretch>
            <a:fillRect/>
          </a:stretch>
        </p:blipFill>
        <p:spPr>
          <a:xfrm>
            <a:off x="2584825" y="60155"/>
            <a:ext cx="6373673" cy="4762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161675" y="472175"/>
            <a:ext cx="3074700" cy="427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Montserrat"/>
                <a:ea typeface="Montserrat"/>
                <a:cs typeface="Montserrat"/>
                <a:sym typeface="Montserrat"/>
              </a:rPr>
              <a:t>This visual shows an output of the top 10 restaurants and their physical location once the location is entered in the search field and the restaurant button is selected</a:t>
            </a:r>
            <a:endParaRPr>
              <a:latin typeface="Montserrat"/>
              <a:ea typeface="Montserrat"/>
              <a:cs typeface="Montserrat"/>
              <a:sym typeface="Montserrat"/>
            </a:endParaRPr>
          </a:p>
        </p:txBody>
      </p:sp>
      <p:pic>
        <p:nvPicPr>
          <p:cNvPr id="162" name="Google Shape;162;p19"/>
          <p:cNvPicPr preferRelativeResize="0"/>
          <p:nvPr/>
        </p:nvPicPr>
        <p:blipFill>
          <a:blip r:embed="rId3">
            <a:alphaModFix/>
          </a:blip>
          <a:stretch>
            <a:fillRect/>
          </a:stretch>
        </p:blipFill>
        <p:spPr>
          <a:xfrm>
            <a:off x="3364900" y="475950"/>
            <a:ext cx="5667198" cy="427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66"/>
        <p:cNvGrpSpPr/>
        <p:nvPr/>
      </p:nvGrpSpPr>
      <p:grpSpPr>
        <a:xfrm>
          <a:off x="0" y="0"/>
          <a:ext cx="0" cy="0"/>
          <a:chOff x="0" y="0"/>
          <a:chExt cx="0" cy="0"/>
        </a:xfrm>
      </p:grpSpPr>
      <p:sp>
        <p:nvSpPr>
          <p:cNvPr id="167" name="Google Shape;167;p20"/>
          <p:cNvSpPr txBox="1">
            <a:spLocks noGrp="1"/>
          </p:cNvSpPr>
          <p:nvPr>
            <p:ph type="title"/>
          </p:nvPr>
        </p:nvSpPr>
        <p:spPr>
          <a:xfrm>
            <a:off x="311700" y="445025"/>
            <a:ext cx="3556800" cy="4545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Here a location and category was placed in the search field. Where google API’s can show that result of gyms or anything else according to the request being sent through the search bar. </a:t>
            </a:r>
            <a:endParaRPr>
              <a:latin typeface="Montserrat"/>
              <a:ea typeface="Montserrat"/>
              <a:cs typeface="Montserrat"/>
              <a:sym typeface="Montserrat"/>
            </a:endParaRPr>
          </a:p>
        </p:txBody>
      </p:sp>
      <p:pic>
        <p:nvPicPr>
          <p:cNvPr id="168" name="Google Shape;168;p20"/>
          <p:cNvPicPr preferRelativeResize="0"/>
          <p:nvPr/>
        </p:nvPicPr>
        <p:blipFill rotWithShape="1">
          <a:blip r:embed="rId3">
            <a:alphaModFix/>
          </a:blip>
          <a:srcRect r="-1112"/>
          <a:stretch/>
        </p:blipFill>
        <p:spPr>
          <a:xfrm>
            <a:off x="4224300" y="55700"/>
            <a:ext cx="4862775" cy="50241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Retro 1">
      <a:dk1>
        <a:srgbClr val="000000"/>
      </a:dk1>
      <a:lt1>
        <a:srgbClr val="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787</Words>
  <Application>Microsoft Office PowerPoint</Application>
  <PresentationFormat>On-screen Show (16:9)</PresentationFormat>
  <Paragraphs>61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Montserrat</vt:lpstr>
      <vt:lpstr>Rockwell</vt:lpstr>
      <vt:lpstr>Arial</vt:lpstr>
      <vt:lpstr>Libre Franklin</vt:lpstr>
      <vt:lpstr>Office Theme</vt:lpstr>
      <vt:lpstr>PowerPoint Presentation</vt:lpstr>
      <vt:lpstr>PowerPoint Presentation</vt:lpstr>
      <vt:lpstr>Data Collection</vt:lpstr>
      <vt:lpstr>Data Cleaning</vt:lpstr>
      <vt:lpstr>Architecture</vt:lpstr>
      <vt:lpstr>Database</vt:lpstr>
      <vt:lpstr> This visual shows a location input in the search field.  (Notice: There is no information displayed below, due to no button being selected.)</vt:lpstr>
      <vt:lpstr>This visual shows an output of the top 10 restaurants and their physical location once the location is entered in the search field and the restaurant button is selected</vt:lpstr>
      <vt:lpstr>  Here a location and category was placed in the search field. Where google API’s can show that result of gyms or anything else according to the request being sent through the search bar. </vt:lpstr>
      <vt:lpstr>Let’s Explore!</vt:lpstr>
      <vt:lpstr>Our Roadblocks</vt:lpstr>
      <vt:lpstr>PowerPoint Presentation</vt:lpstr>
      <vt:lpstr>THIS CONCLUDES OUR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Jessie Daniels</cp:lastModifiedBy>
  <cp:revision>1</cp:revision>
  <dcterms:modified xsi:type="dcterms:W3CDTF">2022-01-17T11:57:09Z</dcterms:modified>
</cp:coreProperties>
</file>